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8"/>
  </p:notesMasterIdLst>
  <p:sldIdLst>
    <p:sldId id="256" r:id="rId2"/>
    <p:sldId id="266" r:id="rId3"/>
    <p:sldId id="268" r:id="rId4"/>
    <p:sldId id="300" r:id="rId5"/>
    <p:sldId id="301" r:id="rId6"/>
    <p:sldId id="302" r:id="rId7"/>
    <p:sldId id="273" r:id="rId8"/>
    <p:sldId id="275" r:id="rId9"/>
    <p:sldId id="276" r:id="rId10"/>
    <p:sldId id="277" r:id="rId11"/>
    <p:sldId id="278" r:id="rId12"/>
    <p:sldId id="265" r:id="rId13"/>
    <p:sldId id="259" r:id="rId14"/>
    <p:sldId id="260" r:id="rId15"/>
    <p:sldId id="261" r:id="rId16"/>
    <p:sldId id="279" r:id="rId17"/>
    <p:sldId id="280" r:id="rId18"/>
    <p:sldId id="299" r:id="rId19"/>
    <p:sldId id="284" r:id="rId20"/>
    <p:sldId id="288" r:id="rId21"/>
    <p:sldId id="292" r:id="rId22"/>
    <p:sldId id="293" r:id="rId23"/>
    <p:sldId id="296" r:id="rId24"/>
    <p:sldId id="297" r:id="rId25"/>
    <p:sldId id="262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5" autoAdjust="0"/>
    <p:restoredTop sz="94660"/>
  </p:normalViewPr>
  <p:slideViewPr>
    <p:cSldViewPr>
      <p:cViewPr varScale="1">
        <p:scale>
          <a:sx n="83" d="100"/>
          <a:sy n="83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52339-F94D-4C37-AAA2-2199F49EB8BB}">
      <dsp:nvSpPr>
        <dsp:cNvPr id="0" name=""/>
        <dsp:cNvSpPr/>
      </dsp:nvSpPr>
      <dsp:spPr>
        <a:xfrm rot="16200000">
          <a:off x="-553306" y="554196"/>
          <a:ext cx="3421058" cy="2312665"/>
        </a:xfrm>
        <a:prstGeom prst="flowChartManualOperation">
          <a:avLst/>
        </a:prstGeom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  <a:sp3d extrusionH="506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0" tIns="0" rIns="13944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Times New Roman" pitchFamily="18" charset="0"/>
              <a:cs typeface="Times New Roman" pitchFamily="18" charset="0"/>
            </a:rPr>
            <a:t>Сектор бізнес-інкубації студентів</a:t>
          </a:r>
          <a:endParaRPr lang="ru-RU" sz="22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891" y="684211"/>
        <a:ext cx="2312665" cy="2052634"/>
      </dsp:txXfrm>
    </dsp:sp>
    <dsp:sp modelId="{FAAB2AFB-9CC1-4CF9-B1B3-9A892BCEC41F}">
      <dsp:nvSpPr>
        <dsp:cNvPr id="0" name=""/>
        <dsp:cNvSpPr/>
      </dsp:nvSpPr>
      <dsp:spPr>
        <a:xfrm rot="16200000">
          <a:off x="1932809" y="554196"/>
          <a:ext cx="3421058" cy="2312665"/>
        </a:xfrm>
        <a:prstGeom prst="flowChartManualOperation">
          <a:avLst/>
        </a:prstGeom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  <a:sp3d extrusionH="506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0" tIns="0" rIns="13944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Times New Roman" pitchFamily="18" charset="0"/>
              <a:cs typeface="Times New Roman" pitchFamily="18" charset="0"/>
            </a:rPr>
            <a:t>Сектор </a:t>
          </a:r>
          <a:r>
            <a:rPr lang="uk-UA" sz="2200" b="1" i="1" kern="1200" dirty="0" err="1" smtClean="0">
              <a:latin typeface="Times New Roman" pitchFamily="18" charset="0"/>
              <a:cs typeface="Times New Roman" pitchFamily="18" charset="0"/>
            </a:rPr>
            <a:t>зв</a:t>
          </a:r>
          <a:r>
            <a:rPr lang="en-US" sz="2200" b="1" i="1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200" b="1" i="1" kern="1200" dirty="0" err="1" smtClean="0">
              <a:latin typeface="Times New Roman" pitchFamily="18" charset="0"/>
              <a:cs typeface="Times New Roman" pitchFamily="18" charset="0"/>
            </a:rPr>
            <a:t>язку</a:t>
          </a:r>
          <a:r>
            <a:rPr lang="uk-UA" sz="2200" b="1" i="1" kern="1200" dirty="0" smtClean="0">
              <a:latin typeface="Times New Roman" pitchFamily="18" charset="0"/>
              <a:cs typeface="Times New Roman" pitchFamily="18" charset="0"/>
            </a:rPr>
            <a:t> науки і бізнесу</a:t>
          </a:r>
          <a:endParaRPr lang="ru-RU" sz="2200" kern="1200" dirty="0"/>
        </a:p>
      </dsp:txBody>
      <dsp:txXfrm rot="5400000">
        <a:off x="2487006" y="684211"/>
        <a:ext cx="2312665" cy="2052634"/>
      </dsp:txXfrm>
    </dsp:sp>
    <dsp:sp modelId="{8AD5E349-88FF-43C6-B73D-8B4BFA017B96}">
      <dsp:nvSpPr>
        <dsp:cNvPr id="0" name=""/>
        <dsp:cNvSpPr/>
      </dsp:nvSpPr>
      <dsp:spPr>
        <a:xfrm rot="16200000">
          <a:off x="4418924" y="554196"/>
          <a:ext cx="3421058" cy="2312665"/>
        </a:xfrm>
        <a:prstGeom prst="flowChartManualOperation">
          <a:avLst/>
        </a:prstGeom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  <a:sp3d extrusionH="506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0" tIns="0" rIns="139447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i="1" kern="1200" dirty="0" smtClean="0">
              <a:latin typeface="Times New Roman" pitchFamily="18" charset="0"/>
              <a:cs typeface="Times New Roman" pitchFamily="18" charset="0"/>
            </a:rPr>
            <a:t>Сектор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i="1" kern="1200" dirty="0" err="1" smtClean="0">
              <a:latin typeface="Times New Roman" pitchFamily="18" charset="0"/>
              <a:cs typeface="Times New Roman" pitchFamily="18" charset="0"/>
            </a:rPr>
            <a:t>зв</a:t>
          </a:r>
          <a:r>
            <a:rPr lang="en-US" sz="2200" b="1" i="1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200" b="1" i="1" kern="1200" dirty="0" err="1" smtClean="0">
              <a:latin typeface="Times New Roman" pitchFamily="18" charset="0"/>
              <a:cs typeface="Times New Roman" pitchFamily="18" charset="0"/>
            </a:rPr>
            <a:t>язку</a:t>
          </a:r>
          <a:r>
            <a:rPr lang="uk-UA" sz="2200" b="1" i="1" kern="1200" dirty="0" smtClean="0">
              <a:latin typeface="Times New Roman" pitchFamily="18" charset="0"/>
              <a:cs typeface="Times New Roman" pitchFamily="18" charset="0"/>
            </a:rPr>
            <a:t> з роботодавцями </a:t>
          </a:r>
          <a:r>
            <a:rPr lang="uk-UA" sz="2200" b="1" i="1" kern="1200" dirty="0" err="1" smtClean="0">
              <a:latin typeface="Times New Roman" pitchFamily="18" charset="0"/>
              <a:cs typeface="Times New Roman" pitchFamily="18" charset="0"/>
            </a:rPr>
            <a:t>“Кар'єра”</a:t>
          </a:r>
          <a:endParaRPr lang="ru-RU" sz="2200" kern="1200" dirty="0"/>
        </a:p>
      </dsp:txBody>
      <dsp:txXfrm rot="5400000">
        <a:off x="4973121" y="684211"/>
        <a:ext cx="2312665" cy="2052634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80FC-CD5C-4B56-9AFC-3E7495E7AF3F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43EE6-7F7A-4B4F-A9E7-8D07A33102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5633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Calibri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14F0-BC78-44AB-A1BB-D8B06535F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8934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4C9A44-8456-4080-B814-62CF1B3555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9FB0CD-C7CC-4A2A-93EC-66C275E2BA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73091"/>
            <a:ext cx="7772400" cy="1612901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Житомирський державний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uk-UA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університет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1214446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економіки та менеджменту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57290" y="3573016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4800" b="1" i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менеджменту організацій і </a:t>
            </a:r>
            <a:r>
              <a:rPr kumimoji="0" lang="ru-RU" sz="4800" b="1" i="1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адміністрування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історія, сьогодення, перспективи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6124"/>
            <a:ext cx="2818572" cy="235761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бакалавр,</a:t>
            </a:r>
            <a:endParaRPr lang="en-US" sz="3200" dirty="0" smtClean="0"/>
          </a:p>
          <a:p>
            <a:r>
              <a:rPr lang="uk-UA" sz="3200" dirty="0" smtClean="0"/>
              <a:t>спеціаліст,</a:t>
            </a:r>
          </a:p>
          <a:p>
            <a:r>
              <a:rPr lang="uk-UA" sz="3200" dirty="0" smtClean="0"/>
              <a:t>магістр.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Підготовка фахівців здійснюється за освітньо-кваліфікаційними рівнями: </a:t>
            </a:r>
            <a:endParaRPr lang="ru-RU" dirty="0"/>
          </a:p>
        </p:txBody>
      </p:sp>
      <p:pic>
        <p:nvPicPr>
          <p:cNvPr id="30722" name="Picture 2" descr="http://3.bp.blogspot.com/-jRVFrKY7dEo/URFQSirKTsI/AAAAAAAAP2k/h9uXaqsEnVk/s640/mana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5024430" cy="33443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1840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88"/>
    </mc:Choice>
    <mc:Fallback>
      <p:transition spd="slow" advTm="5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45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Освітньо-кваліфікаційна підготовка фахівців з лідерськими амбіціями, здатних управляти життєдіяльністю власною та соціального оточення, компетентно застосовувати моделі та положення сучасного менеджменту для прийняття дієвих управлінських рішень й досягнення високих бізнес-результатів.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Місія кафедри менеджменту</a:t>
            </a:r>
            <a:endParaRPr lang="ru-RU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0321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00"/>
    </mc:Choice>
    <mc:Fallback>
      <p:transition spd="slow" advTm="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357950" y="2214554"/>
            <a:ext cx="2500330" cy="500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1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управління</a:t>
            </a:r>
          </a:p>
          <a:p>
            <a:pPr algn="ctr" fontAlgn="base">
              <a:lnSpc>
                <a:spcPct val="110000"/>
              </a:lnSpc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персоналом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643174" y="2857496"/>
            <a:ext cx="3929090" cy="7143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1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Компетенція менеджера є надзвичайно широкою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500430" y="2000240"/>
            <a:ext cx="2214578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10000"/>
              </a:lnSpc>
              <a:spcBef>
                <a:spcPts val="400"/>
              </a:spcBef>
              <a:spcAft>
                <a:spcPts val="100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організація виробництва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715140" y="3071810"/>
            <a:ext cx="2000264" cy="6429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правління</a:t>
            </a:r>
          </a:p>
          <a:p>
            <a:pPr marR="0" lvl="0" indent="0" algn="ctr" fontAlgn="base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збутом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71472" y="3143248"/>
            <a:ext cx="1928826" cy="5715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1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управління фінансами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979712" y="3929066"/>
            <a:ext cx="2358000" cy="7858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використання інформаційних технологій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00034" y="2214554"/>
            <a:ext cx="2286016" cy="500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1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організація власного бізнесу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714876" y="3929066"/>
            <a:ext cx="2357454" cy="7858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розробка </a:t>
            </a:r>
          </a:p>
          <a:p>
            <a:pPr marR="0" lvl="0" indent="0" algn="ctr" fontAlgn="base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туристичних </a:t>
            </a:r>
          </a:p>
          <a:p>
            <a:pPr marR="0" lvl="0" indent="0" algn="ctr" fontAlgn="base">
              <a:lnSpc>
                <a:spcPct val="110000"/>
              </a:lnSpc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послуг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5357826"/>
            <a:ext cx="7715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Ефективна діяльність підприємства цілком залежить від рівня знань та професійності менеджера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Будь-який аспект діяльності приватного підприємства, акціонерного товариства або державної установи не обходиться без прийомів та методів сучасної науки управління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– менеджменту.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НАВЧАННЯ ЗА СПЕЦІАЛЬНІСТЮ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«МЕНЕДЖМЕНТ ОРГАНІЗАЦІЙ ТА АДМІНІСТРУВАННЯ» </a:t>
            </a:r>
            <a:r>
              <a:rPr lang="uk-UA" sz="1800" b="1" cap="all" dirty="0" smtClean="0"/>
              <a:t>–</a:t>
            </a:r>
            <a:r>
              <a:rPr lang="en-US" sz="1800" b="1" cap="all" dirty="0" smtClean="0"/>
              <a:t/>
            </a:r>
            <a:br>
              <a:rPr lang="en-US" sz="1800" b="1" cap="all" dirty="0" smtClean="0"/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УНІКАЛЬНА МОЖЛИВІСТЬ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47664" y="3214686"/>
            <a:ext cx="5810418" cy="500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72000"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отримати високий рівень освіти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та професійних знань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14348" y="1428736"/>
            <a:ext cx="6286544" cy="16430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72000"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оволодіти знаннями та практичними навиками за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спеціалізаціями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0000" indent="252000" algn="just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менеджмент підприємницької діяльності;</a:t>
            </a:r>
          </a:p>
          <a:p>
            <a:pPr marL="360000" indent="252000" algn="just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менеджмент фінансово-кредитних установ та страхових організацій;</a:t>
            </a:r>
          </a:p>
          <a:p>
            <a:pPr marL="360000" indent="252000" algn="just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менеджмент туризму з поглибленим вивченням іноземної мови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57356" y="3857628"/>
            <a:ext cx="5929354" cy="500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72000"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підвищити рівень компетенції в бізнес-школі практичного менеджменту (безкоштовно)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243046" y="4500570"/>
            <a:ext cx="5929354" cy="500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72000"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брати участь у студентському обміні та проходити стажування в зарубіжних університетах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531078" y="5143512"/>
            <a:ext cx="5929354" cy="500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72000"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поглибити знання з іноземної мови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857488" y="5786454"/>
            <a:ext cx="5929354" cy="500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72000"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пройти підготовку на військовій кафедрі та отримати військове звання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«МЕНЕДЖМЕНТ ОРГАНІЗАЦІЙ ТА АДМІНІСТРУВАННЯ»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БЕЗКОШТОВНЕ НАВЧАННЯ</a:t>
            </a:r>
            <a:b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БІЗНЕС-ШКОЛІ ПРАКТИЧНОГО МЕНЕДЖМЕНТУ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28662" y="2714620"/>
            <a:ext cx="7358114" cy="30003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88000"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Місія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бізнес-школи практичного менеджменту:</a:t>
            </a:r>
          </a:p>
          <a:p>
            <a:pPr indent="288000" algn="ctr"/>
            <a:endParaRPr lang="uk-UA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дати шанс кожному отримати якісну освіту та</a:t>
            </a:r>
          </a:p>
          <a:p>
            <a:pPr indent="288000"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бути конкурентоспроможним в сучасному світі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82594"/>
          </a:xfrm>
        </p:spPr>
        <p:txBody>
          <a:bodyPr>
            <a:noAutofit/>
          </a:bodyPr>
          <a:lstStyle/>
          <a:p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БІЗНЕС-ШКОЛА ПРАКТИЧНОГО МЕНЕДЖМЕНТУ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14282" y="714356"/>
            <a:ext cx="6286544" cy="15716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72000"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Сектор бізнес-інкубації студентів</a:t>
            </a:r>
          </a:p>
          <a:p>
            <a:pPr indent="72000">
              <a:spcBef>
                <a:spcPts val="600"/>
              </a:spcBef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підготовка проводиться за напрямами:</a:t>
            </a:r>
          </a:p>
          <a:p>
            <a:pPr indent="72000">
              <a:lnSpc>
                <a:spcPct val="110000"/>
              </a:lnSpc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“Менеджмент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підприємницької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діяльності”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indent="72000">
              <a:lnSpc>
                <a:spcPct val="110000"/>
              </a:lnSpc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“Менеджмент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фінансово-кредитних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установ”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indent="72000">
              <a:lnSpc>
                <a:spcPct val="110000"/>
              </a:lnSpc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“Менеджмент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туризму”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071670" y="4429132"/>
            <a:ext cx="6286544" cy="21431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88000"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Сектор зв’язку з роботодавцями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єра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>
              <a:spcBef>
                <a:spcPts val="600"/>
              </a:spcBef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студенти  навчаються: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розробляти власне резюме;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презентувати себе та свої можливості на ринку праці з метою зацікавлення потенційного роботодавця.</a:t>
            </a:r>
          </a:p>
          <a:p>
            <a:pPr indent="72000"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Мета сектору – сприяння працевлаштуванню студентів.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214414" y="2399680"/>
            <a:ext cx="6286544" cy="19288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88000"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Сектор зв’язку науки і бізнесу</a:t>
            </a:r>
          </a:p>
          <a:p>
            <a:pPr indent="288000">
              <a:lnSpc>
                <a:spcPct val="110000"/>
              </a:lnSpc>
              <a:spcBef>
                <a:spcPts val="600"/>
              </a:spcBef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студенти беруть активну участь у:</a:t>
            </a:r>
          </a:p>
          <a:p>
            <a:pPr indent="288000">
              <a:lnSpc>
                <a:spcPct val="11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міжнародних та всеукраїнських науково-практичних конференціях;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>
              <a:lnSpc>
                <a:spcPct val="11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круглих столах та практичних тренінгах, що проводяться провідними спеціалістами-практиками.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3752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070614"/>
                </a:solidFill>
                <a:effectLst/>
                <a:latin typeface="Bookman Old Style" pitchFamily="18" charset="0"/>
              </a:rPr>
              <a:t>Наукове керівництво Бізнес-школи практичного менеджменту</a:t>
            </a:r>
            <a:endParaRPr lang="ru-RU" sz="2800" b="1" dirty="0" smtClean="0">
              <a:solidFill>
                <a:srgbClr val="070614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2295" name="Picture 9" descr="C:\Users\ek_tgm\Desktop\DSC047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341438"/>
            <a:ext cx="3888432" cy="3028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341438"/>
            <a:ext cx="4608513" cy="45339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b="1" dirty="0" smtClean="0">
                <a:solidFill>
                  <a:srgbClr val="070614"/>
                </a:solidFill>
              </a:rPr>
              <a:t>      ГАЛИНА МИКОЛАЇВНА ТАРАСЮК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доктор економічних наук, професор, завідувач кафедри менеджменту ЖДТУ, науковий керівник БШПМ.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</a:t>
            </a:r>
            <a:r>
              <a:rPr lang="uk-UA" sz="1600" u="sng" dirty="0" smtClean="0">
                <a:solidFill>
                  <a:srgbClr val="070614"/>
                </a:solidFill>
              </a:rPr>
              <a:t>Наукові інтереси: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70614"/>
                </a:solidFill>
              </a:rPr>
              <a:t>      </a:t>
            </a:r>
            <a:r>
              <a:rPr lang="ru-RU" sz="1600" dirty="0" err="1" smtClean="0">
                <a:solidFill>
                  <a:srgbClr val="070614"/>
                </a:solidFill>
              </a:rPr>
              <a:t>проблеми</a:t>
            </a:r>
            <a:r>
              <a:rPr lang="ru-RU" sz="1600" dirty="0" smtClean="0">
                <a:solidFill>
                  <a:srgbClr val="070614"/>
                </a:solidFill>
              </a:rPr>
              <a:t> </a:t>
            </a:r>
            <a:r>
              <a:rPr lang="ru-RU" sz="1600" dirty="0" err="1" smtClean="0">
                <a:solidFill>
                  <a:srgbClr val="070614"/>
                </a:solidFill>
              </a:rPr>
              <a:t>теорії</a:t>
            </a:r>
            <a:r>
              <a:rPr lang="ru-RU" sz="1600" dirty="0" smtClean="0">
                <a:solidFill>
                  <a:srgbClr val="070614"/>
                </a:solidFill>
              </a:rPr>
              <a:t> та практики </a:t>
            </a:r>
            <a:r>
              <a:rPr lang="ru-RU" sz="1600" dirty="0" err="1" smtClean="0">
                <a:solidFill>
                  <a:srgbClr val="070614"/>
                </a:solidFill>
              </a:rPr>
              <a:t>планування</a:t>
            </a:r>
            <a:r>
              <a:rPr lang="ru-RU" sz="1600" dirty="0" smtClean="0">
                <a:solidFill>
                  <a:srgbClr val="070614"/>
                </a:solidFill>
              </a:rPr>
              <a:t> </a:t>
            </a:r>
            <a:r>
              <a:rPr lang="ru-RU" sz="1600" dirty="0" err="1" smtClean="0">
                <a:solidFill>
                  <a:srgbClr val="070614"/>
                </a:solidFill>
              </a:rPr>
              <a:t>діяльності</a:t>
            </a:r>
            <a:r>
              <a:rPr lang="ru-RU" sz="1600" dirty="0" smtClean="0">
                <a:solidFill>
                  <a:srgbClr val="070614"/>
                </a:solidFill>
              </a:rPr>
              <a:t> </a:t>
            </a:r>
            <a:r>
              <a:rPr lang="ru-RU" sz="1600" dirty="0" err="1" smtClean="0">
                <a:solidFill>
                  <a:srgbClr val="070614"/>
                </a:solidFill>
              </a:rPr>
              <a:t>підприємств</a:t>
            </a:r>
            <a:r>
              <a:rPr lang="ru-RU" sz="1600" dirty="0" smtClean="0">
                <a:solidFill>
                  <a:srgbClr val="070614"/>
                </a:solidFill>
              </a:rPr>
              <a:t>, </a:t>
            </a:r>
            <a:r>
              <a:rPr lang="ru-RU" sz="1600" dirty="0" err="1" smtClean="0">
                <a:solidFill>
                  <a:srgbClr val="070614"/>
                </a:solidFill>
              </a:rPr>
              <a:t>корпоративний</a:t>
            </a:r>
            <a:r>
              <a:rPr lang="ru-RU" sz="1600" dirty="0" smtClean="0">
                <a:solidFill>
                  <a:srgbClr val="070614"/>
                </a:solidFill>
              </a:rPr>
              <a:t> та </a:t>
            </a:r>
            <a:r>
              <a:rPr lang="ru-RU" sz="1600" dirty="0" err="1" smtClean="0">
                <a:solidFill>
                  <a:srgbClr val="070614"/>
                </a:solidFill>
              </a:rPr>
              <a:t>фінансовий</a:t>
            </a:r>
            <a:r>
              <a:rPr lang="ru-RU" sz="1600" dirty="0" smtClean="0">
                <a:solidFill>
                  <a:srgbClr val="070614"/>
                </a:solidFill>
              </a:rPr>
              <a:t> менеджмент, </a:t>
            </a:r>
            <a:r>
              <a:rPr lang="ru-RU" sz="1600" dirty="0" err="1" smtClean="0">
                <a:solidFill>
                  <a:srgbClr val="070614"/>
                </a:solidFill>
              </a:rPr>
              <a:t>економіка</a:t>
            </a:r>
            <a:r>
              <a:rPr lang="ru-RU" sz="1600" dirty="0" smtClean="0">
                <a:solidFill>
                  <a:srgbClr val="070614"/>
                </a:solidFill>
              </a:rPr>
              <a:t> </a:t>
            </a:r>
            <a:r>
              <a:rPr lang="ru-RU" sz="1600" dirty="0" err="1" smtClean="0">
                <a:solidFill>
                  <a:srgbClr val="070614"/>
                </a:solidFill>
              </a:rPr>
              <a:t>підприємства</a:t>
            </a:r>
            <a:r>
              <a:rPr lang="ru-RU" sz="1600" dirty="0" smtClean="0">
                <a:solidFill>
                  <a:srgbClr val="070614"/>
                </a:solidFill>
              </a:rPr>
              <a:t>, </a:t>
            </a:r>
            <a:r>
              <a:rPr lang="ru-RU" sz="1600" dirty="0" err="1" smtClean="0">
                <a:solidFill>
                  <a:srgbClr val="070614"/>
                </a:solidFill>
              </a:rPr>
              <a:t>бізнес-освіта</a:t>
            </a:r>
            <a:r>
              <a:rPr lang="ru-RU" sz="1600" dirty="0" smtClean="0">
                <a:solidFill>
                  <a:srgbClr val="070614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</a:t>
            </a:r>
            <a:r>
              <a:rPr lang="uk-UA" sz="1600" u="sng" dirty="0" smtClean="0">
                <a:solidFill>
                  <a:srgbClr val="070614"/>
                </a:solidFill>
              </a:rPr>
              <a:t>Сертифікація: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Користувач програмного забезпечення “Парус-Менеджмент та Маркетинг 7.40”,</a:t>
            </a:r>
            <a:r>
              <a:rPr lang="en-US" sz="1600" dirty="0" smtClean="0">
                <a:solidFill>
                  <a:srgbClr val="070614"/>
                </a:solidFill>
              </a:rPr>
              <a:t> Tempus Joint European Project “EU </a:t>
            </a:r>
            <a:r>
              <a:rPr lang="en-US" sz="1600" dirty="0" err="1" smtClean="0">
                <a:solidFill>
                  <a:srgbClr val="070614"/>
                </a:solidFill>
              </a:rPr>
              <a:t>Standarts</a:t>
            </a:r>
            <a:r>
              <a:rPr lang="en-US" sz="1600" dirty="0" smtClean="0">
                <a:solidFill>
                  <a:srgbClr val="070614"/>
                </a:solidFill>
              </a:rPr>
              <a:t> in Teaching International Tourism Economics”</a:t>
            </a:r>
            <a:r>
              <a:rPr lang="uk-UA" sz="1600" dirty="0" smtClean="0">
                <a:solidFill>
                  <a:srgbClr val="070614"/>
                </a:solidFill>
              </a:rPr>
              <a:t>,  </a:t>
            </a:r>
            <a:r>
              <a:rPr lang="en-US" sz="1600" dirty="0" smtClean="0">
                <a:solidFill>
                  <a:srgbClr val="070614"/>
                </a:solidFill>
              </a:rPr>
              <a:t>European university of the international relations “Ukraine – Czech republic – EU</a:t>
            </a:r>
            <a:r>
              <a:rPr lang="uk-UA" sz="1600" dirty="0" smtClean="0">
                <a:solidFill>
                  <a:srgbClr val="070614"/>
                </a:solidFill>
              </a:rPr>
              <a:t>:</a:t>
            </a:r>
            <a:r>
              <a:rPr lang="en-US" sz="1600" dirty="0" smtClean="0">
                <a:solidFill>
                  <a:srgbClr val="070614"/>
                </a:solidFill>
              </a:rPr>
              <a:t> current state and future trends”</a:t>
            </a:r>
            <a:r>
              <a:rPr lang="uk-UA" sz="1600" dirty="0" smtClean="0">
                <a:solidFill>
                  <a:srgbClr val="070614"/>
                </a:solidFill>
              </a:rPr>
              <a:t>, Українська асоціація з розвитку менеджменту та бізнес-освіти (</a:t>
            </a:r>
            <a:r>
              <a:rPr lang="en-US" sz="1600" dirty="0" smtClean="0">
                <a:solidFill>
                  <a:srgbClr val="070614"/>
                </a:solidFill>
              </a:rPr>
              <a:t>“</a:t>
            </a:r>
            <a:r>
              <a:rPr lang="uk-UA" sz="1600" dirty="0" smtClean="0">
                <a:solidFill>
                  <a:srgbClr val="070614"/>
                </a:solidFill>
              </a:rPr>
              <a:t>Управління проектами</a:t>
            </a:r>
            <a:r>
              <a:rPr lang="en-US" sz="1600" dirty="0" smtClean="0">
                <a:solidFill>
                  <a:srgbClr val="070614"/>
                </a:solidFill>
              </a:rPr>
              <a:t>”</a:t>
            </a:r>
            <a:r>
              <a:rPr lang="uk-UA" sz="1600" dirty="0" smtClean="0">
                <a:solidFill>
                  <a:srgbClr val="070614"/>
                </a:solidFill>
              </a:rPr>
              <a:t>, </a:t>
            </a:r>
            <a:r>
              <a:rPr lang="en-US" sz="1600" dirty="0" smtClean="0">
                <a:solidFill>
                  <a:srgbClr val="070614"/>
                </a:solidFill>
              </a:rPr>
              <a:t>“</a:t>
            </a:r>
            <a:r>
              <a:rPr lang="uk-UA" sz="1600" dirty="0" smtClean="0">
                <a:solidFill>
                  <a:srgbClr val="070614"/>
                </a:solidFill>
              </a:rPr>
              <a:t>Оцінка інвестиційних проектів</a:t>
            </a:r>
            <a:r>
              <a:rPr lang="en-US" sz="1600" dirty="0" smtClean="0">
                <a:solidFill>
                  <a:srgbClr val="070614"/>
                </a:solidFill>
              </a:rPr>
              <a:t>”</a:t>
            </a:r>
            <a:r>
              <a:rPr lang="uk-UA" sz="1600" dirty="0" smtClean="0">
                <a:solidFill>
                  <a:srgbClr val="070614"/>
                </a:solidFill>
              </a:rPr>
              <a:t>)</a:t>
            </a:r>
            <a:endParaRPr lang="ru-RU" sz="1600" dirty="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</a:t>
            </a:r>
            <a:endParaRPr lang="ru-RU" sz="1600" dirty="0" smtClean="0">
              <a:solidFill>
                <a:srgbClr val="070614"/>
              </a:solidFill>
              <a:latin typeface="Comic Sans MS" pitchFamily="66" charset="0"/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395288" y="5157788"/>
            <a:ext cx="374491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1600" u="sng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Кредо:</a:t>
            </a:r>
          </a:p>
          <a:p>
            <a:pPr>
              <a:defRPr/>
            </a:pP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 не роби – зроби якнайкраще.</a:t>
            </a:r>
            <a:endParaRPr lang="ru-RU" sz="1600" dirty="0">
              <a:solidFill>
                <a:srgbClr val="070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b="1" dirty="0">
              <a:solidFill>
                <a:srgbClr val="070614"/>
              </a:solidFill>
              <a:latin typeface="Calibri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777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24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Сектор бізнес-інкубації студентів</a:t>
            </a:r>
            <a:r>
              <a:rPr lang="uk-UA" sz="28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/>
            </a:r>
            <a:br>
              <a:rPr lang="uk-UA" sz="28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</a:br>
            <a:r>
              <a:rPr lang="ru-RU" sz="2000" b="1" smtClean="0">
                <a:solidFill>
                  <a:srgbClr val="070614"/>
                </a:solidFill>
                <a:effectLst/>
                <a:latin typeface="Calibri" charset="-52"/>
              </a:rPr>
              <a:t>Напрям «Менеджмент підприємництва»</a:t>
            </a:r>
            <a:br>
              <a:rPr lang="ru-RU" sz="2000" b="1" smtClean="0">
                <a:solidFill>
                  <a:srgbClr val="070614"/>
                </a:solidFill>
                <a:effectLst/>
                <a:latin typeface="Calibri" charset="-52"/>
              </a:rPr>
            </a:br>
            <a:endParaRPr lang="ru-RU" sz="2000" b="1" smtClean="0">
              <a:solidFill>
                <a:srgbClr val="070614"/>
              </a:solidFill>
              <a:effectLst/>
              <a:latin typeface="Calibri" charset="-52"/>
            </a:endParaRPr>
          </a:p>
        </p:txBody>
      </p:sp>
      <p:pic>
        <p:nvPicPr>
          <p:cNvPr id="13319" name="Picture 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8047" y="1700808"/>
            <a:ext cx="3829897" cy="3023914"/>
          </a:xfrm>
        </p:spPr>
      </p:pic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557338"/>
            <a:ext cx="4752975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b="1" smtClean="0">
                <a:solidFill>
                  <a:srgbClr val="070614"/>
                </a:solidFill>
              </a:rPr>
              <a:t>   </a:t>
            </a:r>
            <a:r>
              <a:rPr lang="uk-UA" sz="1600" b="1" smtClean="0">
                <a:solidFill>
                  <a:srgbClr val="070614"/>
                </a:solidFill>
              </a:rPr>
              <a:t>Ольга Петрівна Пащенко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Керівник сектору бізнес-інкубації студентів БШПМ,старший викладач кафедри менеджменту ЖДТУ.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uk-UA" sz="160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</a:t>
            </a:r>
            <a:r>
              <a:rPr lang="uk-UA" sz="1600" u="sng" smtClean="0">
                <a:solidFill>
                  <a:srgbClr val="070614"/>
                </a:solidFill>
              </a:rPr>
              <a:t>Наукові інтереси: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600" smtClean="0">
                <a:solidFill>
                  <a:srgbClr val="070614"/>
                </a:solidFill>
              </a:rPr>
              <a:t>      проблеми теорії та практики стратегічного управління розвитком підприємств, застосування інструментів практичного маркетингу в сучасних умовах.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</a:t>
            </a:r>
            <a:r>
              <a:rPr lang="uk-UA" sz="1600" u="sng" smtClean="0">
                <a:solidFill>
                  <a:srgbClr val="070614"/>
                </a:solidFill>
              </a:rPr>
              <a:t>Сертифікація</a:t>
            </a:r>
            <a:r>
              <a:rPr lang="uk-UA" sz="1600" smtClean="0">
                <a:solidFill>
                  <a:srgbClr val="070614"/>
                </a:solidFill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Консорціум з удосконалення менеджмент-освіти в України </a:t>
            </a:r>
            <a:endParaRPr lang="ru-RU" sz="160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</a:t>
            </a:r>
            <a:endParaRPr lang="ru-RU" sz="16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107950" y="5157788"/>
            <a:ext cx="44640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1600" u="sng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Кредо:</a:t>
            </a:r>
            <a:r>
              <a:rPr lang="uk-UA" sz="160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Щоб мати право вчити інших, потрібно постійно вчитися самому.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b="1">
              <a:solidFill>
                <a:srgbClr val="070614"/>
              </a:solidFill>
              <a:latin typeface="Calibri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02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24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Сектор бізнес-інкубації студентів</a:t>
            </a:r>
            <a:r>
              <a:rPr lang="uk-UA" sz="28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/>
            </a:r>
            <a:br>
              <a:rPr lang="uk-UA" sz="28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</a:br>
            <a:r>
              <a:rPr lang="ru-RU" sz="2000" b="1" smtClean="0">
                <a:solidFill>
                  <a:srgbClr val="070614"/>
                </a:solidFill>
                <a:effectLst/>
                <a:latin typeface="Calibri" charset="-52"/>
              </a:rPr>
              <a:t>Напрям «Менеджмент підприємництва»</a:t>
            </a:r>
            <a:br>
              <a:rPr lang="ru-RU" sz="2000" b="1" smtClean="0">
                <a:solidFill>
                  <a:srgbClr val="070614"/>
                </a:solidFill>
                <a:effectLst/>
                <a:latin typeface="Calibri" charset="-52"/>
              </a:rPr>
            </a:br>
            <a:endParaRPr lang="ru-RU" sz="2000" b="1" smtClean="0">
              <a:solidFill>
                <a:srgbClr val="070614"/>
              </a:solidFill>
              <a:effectLst/>
              <a:latin typeface="Calibri" charset="-52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484313"/>
            <a:ext cx="4681538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70614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b="1" dirty="0" smtClean="0">
                <a:solidFill>
                  <a:srgbClr val="070614"/>
                </a:solidFill>
              </a:rPr>
              <a:t>      Лариса Валеріївна Протасова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Менеджер сектору бізнес-інкубації студентів БШПМ напряму “Менеджмент підприємництва”, викладач кафедри менеджменту ЖДТУ.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uk-UA" sz="1600" dirty="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</a:t>
            </a:r>
            <a:r>
              <a:rPr lang="uk-UA" sz="1600" u="sng" dirty="0" smtClean="0">
                <a:solidFill>
                  <a:srgbClr val="070614"/>
                </a:solidFill>
              </a:rPr>
              <a:t>Наукові інтереси: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стратегічне планування розвитку підприємств, управління проектами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</a:t>
            </a:r>
            <a:r>
              <a:rPr lang="uk-UA" sz="1600" u="sng" dirty="0" smtClean="0">
                <a:solidFill>
                  <a:srgbClr val="070614"/>
                </a:solidFill>
              </a:rPr>
              <a:t>Сертифікація:</a:t>
            </a:r>
            <a:r>
              <a:rPr lang="uk-UA" sz="1600" dirty="0" smtClean="0">
                <a:solidFill>
                  <a:srgbClr val="070614"/>
                </a:solidFill>
              </a:rPr>
              <a:t> користувач типової конфігурації 1С “Бухгалтерія 8.1 для України”,</a:t>
            </a:r>
            <a:r>
              <a:rPr lang="en-US" sz="1600" dirty="0" smtClean="0">
                <a:solidFill>
                  <a:srgbClr val="070614"/>
                </a:solidFill>
              </a:rPr>
              <a:t> </a:t>
            </a:r>
            <a:r>
              <a:rPr lang="uk-UA" sz="1600" dirty="0" smtClean="0">
                <a:solidFill>
                  <a:srgbClr val="070614"/>
                </a:solidFill>
              </a:rPr>
              <a:t>Українська асоціація з розвитку менеджменту та бізнес-освіти (</a:t>
            </a:r>
            <a:r>
              <a:rPr lang="en-US" sz="1600" dirty="0" smtClean="0">
                <a:solidFill>
                  <a:srgbClr val="070614"/>
                </a:solidFill>
              </a:rPr>
              <a:t>“</a:t>
            </a:r>
            <a:r>
              <a:rPr lang="uk-UA" sz="1600" dirty="0" smtClean="0">
                <a:solidFill>
                  <a:srgbClr val="070614"/>
                </a:solidFill>
              </a:rPr>
              <a:t>Управління проектами</a:t>
            </a:r>
            <a:r>
              <a:rPr lang="en-US" sz="1600" dirty="0" smtClean="0">
                <a:solidFill>
                  <a:srgbClr val="070614"/>
                </a:solidFill>
              </a:rPr>
              <a:t>”</a:t>
            </a:r>
            <a:r>
              <a:rPr lang="uk-UA" sz="1600" dirty="0" smtClean="0">
                <a:solidFill>
                  <a:srgbClr val="070614"/>
                </a:solidFill>
              </a:rPr>
              <a:t>, </a:t>
            </a:r>
            <a:r>
              <a:rPr lang="en-US" sz="1600" dirty="0" smtClean="0">
                <a:solidFill>
                  <a:srgbClr val="070614"/>
                </a:solidFill>
              </a:rPr>
              <a:t>“</a:t>
            </a:r>
            <a:r>
              <a:rPr lang="uk-UA" sz="1600" dirty="0" smtClean="0">
                <a:solidFill>
                  <a:srgbClr val="070614"/>
                </a:solidFill>
              </a:rPr>
              <a:t>Оцінка інвестиційних проектів</a:t>
            </a:r>
            <a:r>
              <a:rPr lang="en-US" sz="1600" dirty="0" smtClean="0">
                <a:solidFill>
                  <a:srgbClr val="070614"/>
                </a:solidFill>
              </a:rPr>
              <a:t>”</a:t>
            </a:r>
            <a:r>
              <a:rPr lang="uk-UA" sz="1600" dirty="0" smtClean="0">
                <a:solidFill>
                  <a:srgbClr val="070614"/>
                </a:solidFill>
              </a:rPr>
              <a:t>)</a:t>
            </a:r>
            <a:endParaRPr lang="ru-RU" sz="1600" dirty="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uk-UA" sz="1600" dirty="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</a:t>
            </a:r>
            <a:endParaRPr lang="ru-RU" sz="1600" dirty="0" smtClean="0">
              <a:solidFill>
                <a:srgbClr val="070614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uk-UA" sz="1600" dirty="0" smtClean="0">
              <a:solidFill>
                <a:srgbClr val="070614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uk-UA" sz="1800" dirty="0" smtClean="0">
              <a:solidFill>
                <a:srgbClr val="070614"/>
              </a:solidFill>
            </a:endParaRPr>
          </a:p>
        </p:txBody>
      </p:sp>
      <p:pic>
        <p:nvPicPr>
          <p:cNvPr id="14343" name="Picture 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9466" y="1708344"/>
            <a:ext cx="3887786" cy="3304832"/>
          </a:xfrm>
        </p:spPr>
      </p:pic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179388" y="5373688"/>
            <a:ext cx="457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160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uk-UA" sz="1600" u="sng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редо:</a:t>
            </a:r>
          </a:p>
          <a:p>
            <a:pPr>
              <a:defRPr/>
            </a:pPr>
            <a:r>
              <a:rPr lang="uk-UA" sz="160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житті потрібно не мріяти, а планувати. І жити так, щоб втілити плани в реальність.</a:t>
            </a:r>
            <a:endParaRPr lang="ru-RU" sz="1600">
              <a:solidFill>
                <a:srgbClr val="070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73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Сектор бізнес-інкубації студентів</a:t>
            </a:r>
            <a:r>
              <a:rPr lang="uk-UA" sz="28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/>
            </a:r>
            <a:br>
              <a:rPr lang="uk-UA" sz="28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</a:br>
            <a:r>
              <a:rPr lang="uk-UA" sz="2000" b="1" smtClean="0">
                <a:solidFill>
                  <a:srgbClr val="070614"/>
                </a:solidFill>
                <a:effectLst/>
                <a:latin typeface="Calibri" charset="-52"/>
              </a:rPr>
              <a:t>Напрям</a:t>
            </a:r>
            <a:r>
              <a:rPr lang="ru-RU" sz="2000" b="1" smtClean="0">
                <a:solidFill>
                  <a:srgbClr val="070614"/>
                </a:solidFill>
                <a:effectLst/>
                <a:latin typeface="Calibri" charset="-52"/>
              </a:rPr>
              <a:t> «Менеджмент фінансово-кредитних установ»</a:t>
            </a:r>
          </a:p>
        </p:txBody>
      </p:sp>
      <p:pic>
        <p:nvPicPr>
          <p:cNvPr id="17415" name="Picture 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484784"/>
            <a:ext cx="3203575" cy="4349750"/>
          </a:xfrm>
        </p:spPr>
      </p:pic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600200"/>
            <a:ext cx="4752975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070614"/>
                </a:solidFill>
              </a:rPr>
              <a:t>   </a:t>
            </a:r>
            <a:r>
              <a:rPr lang="uk-UA" sz="1600" b="1" dirty="0" smtClean="0">
                <a:solidFill>
                  <a:srgbClr val="070614"/>
                </a:solidFill>
              </a:rPr>
              <a:t>Ірина Михайлівна </a:t>
            </a:r>
            <a:r>
              <a:rPr lang="uk-UA" sz="1600" b="1" dirty="0" err="1" smtClean="0">
                <a:solidFill>
                  <a:srgbClr val="070614"/>
                </a:solidFill>
              </a:rPr>
              <a:t>Царук</a:t>
            </a:r>
            <a:endParaRPr lang="uk-UA" sz="1600" b="1" dirty="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Менеджер сектору бізнес-інкубації студентів БШПМ напряму “Менеджмент фінансово-кредитних установ”, доцент кафедри менеджменту ЖДТУ.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</a:t>
            </a:r>
            <a:r>
              <a:rPr lang="uk-UA" sz="1600" u="sng" dirty="0" smtClean="0">
                <a:solidFill>
                  <a:srgbClr val="070614"/>
                </a:solidFill>
              </a:rPr>
              <a:t>Наукові інтереси: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70614"/>
                </a:solidFill>
              </a:rPr>
              <a:t>      </a:t>
            </a:r>
            <a:r>
              <a:rPr lang="ru-RU" sz="1600" dirty="0" err="1" smtClean="0">
                <a:solidFill>
                  <a:srgbClr val="070614"/>
                </a:solidFill>
              </a:rPr>
              <a:t>фінансово-кредитні</a:t>
            </a:r>
            <a:r>
              <a:rPr lang="ru-RU" sz="1600" dirty="0" smtClean="0">
                <a:solidFill>
                  <a:srgbClr val="070614"/>
                </a:solidFill>
              </a:rPr>
              <a:t> </a:t>
            </a:r>
            <a:r>
              <a:rPr lang="ru-RU" sz="1600" dirty="0" err="1" smtClean="0">
                <a:solidFill>
                  <a:srgbClr val="070614"/>
                </a:solidFill>
              </a:rPr>
              <a:t>відносини</a:t>
            </a:r>
            <a:r>
              <a:rPr lang="ru-RU" sz="1600" dirty="0" smtClean="0">
                <a:solidFill>
                  <a:srgbClr val="070614"/>
                </a:solidFill>
              </a:rPr>
              <a:t> </a:t>
            </a:r>
            <a:r>
              <a:rPr lang="ru-RU" sz="1600" dirty="0" err="1" smtClean="0">
                <a:solidFill>
                  <a:srgbClr val="070614"/>
                </a:solidFill>
              </a:rPr>
              <a:t>суб</a:t>
            </a:r>
            <a:r>
              <a:rPr lang="en-US" sz="1600" dirty="0" smtClean="0">
                <a:solidFill>
                  <a:srgbClr val="070614"/>
                </a:solidFill>
              </a:rPr>
              <a:t>’</a:t>
            </a:r>
            <a:r>
              <a:rPr lang="uk-UA" sz="1600" dirty="0" err="1" smtClean="0">
                <a:solidFill>
                  <a:srgbClr val="070614"/>
                </a:solidFill>
              </a:rPr>
              <a:t>єктів</a:t>
            </a:r>
            <a:r>
              <a:rPr lang="uk-UA" sz="1600" dirty="0" smtClean="0">
                <a:solidFill>
                  <a:srgbClr val="070614"/>
                </a:solidFill>
              </a:rPr>
              <a:t> господарювання, теорія фінансового менеджменту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 </a:t>
            </a:r>
            <a:r>
              <a:rPr lang="uk-UA" sz="1600" u="sng" dirty="0" smtClean="0">
                <a:solidFill>
                  <a:srgbClr val="070614"/>
                </a:solidFill>
              </a:rPr>
              <a:t>Стажування</a:t>
            </a:r>
            <a:r>
              <a:rPr lang="uk-UA" sz="1600" dirty="0" smtClean="0">
                <a:solidFill>
                  <a:srgbClr val="070614"/>
                </a:solidFill>
              </a:rPr>
              <a:t>: Науково-дослідний фінансовий інститут (“Місцеві фінанси”, </a:t>
            </a:r>
            <a:r>
              <a:rPr lang="en-US" sz="1600" dirty="0" smtClean="0">
                <a:solidFill>
                  <a:srgbClr val="070614"/>
                </a:solidFill>
              </a:rPr>
              <a:t>“</a:t>
            </a:r>
            <a:r>
              <a:rPr lang="uk-UA" sz="1600" dirty="0" smtClean="0">
                <a:solidFill>
                  <a:srgbClr val="070614"/>
                </a:solidFill>
              </a:rPr>
              <a:t>Фінансовий ринок</a:t>
            </a:r>
            <a:r>
              <a:rPr lang="en-US" sz="1600" dirty="0" smtClean="0">
                <a:solidFill>
                  <a:srgbClr val="070614"/>
                </a:solidFill>
              </a:rPr>
              <a:t>”</a:t>
            </a:r>
            <a:r>
              <a:rPr lang="uk-UA" sz="1600" dirty="0" smtClean="0">
                <a:solidFill>
                  <a:srgbClr val="070614"/>
                </a:solidFill>
              </a:rPr>
              <a:t>, </a:t>
            </a:r>
            <a:r>
              <a:rPr lang="en-US" sz="1600" dirty="0" smtClean="0">
                <a:solidFill>
                  <a:srgbClr val="070614"/>
                </a:solidFill>
              </a:rPr>
              <a:t>“</a:t>
            </a:r>
            <a:r>
              <a:rPr lang="uk-UA" sz="1600" dirty="0" smtClean="0">
                <a:solidFill>
                  <a:srgbClr val="070614"/>
                </a:solidFill>
              </a:rPr>
              <a:t>Бюджетна система України</a:t>
            </a:r>
            <a:r>
              <a:rPr lang="en-US" sz="1600" dirty="0" smtClean="0">
                <a:solidFill>
                  <a:srgbClr val="070614"/>
                </a:solidFill>
              </a:rPr>
              <a:t>”</a:t>
            </a:r>
            <a:r>
              <a:rPr lang="uk-UA" sz="1600" dirty="0" smtClean="0">
                <a:solidFill>
                  <a:srgbClr val="070614"/>
                </a:solidFill>
              </a:rPr>
              <a:t>)</a:t>
            </a:r>
            <a:endParaRPr lang="ru-RU" sz="1600" dirty="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600" dirty="0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</a:rPr>
              <a:t>     К</a:t>
            </a:r>
            <a:r>
              <a:rPr lang="uk-UA" sz="1600" u="sng" dirty="0" smtClean="0">
                <a:solidFill>
                  <a:srgbClr val="070614"/>
                </a:solidFill>
              </a:rPr>
              <a:t>редо:</a:t>
            </a:r>
            <a:endParaRPr lang="uk-UA" sz="1600" dirty="0" smtClean="0">
              <a:solidFill>
                <a:srgbClr val="070614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>
                <a:solidFill>
                  <a:srgbClr val="070614"/>
                </a:solidFill>
                <a:latin typeface="Comic Sans MS" pitchFamily="66" charset="0"/>
              </a:rPr>
              <a:t>     Мрії сьогодні – реальність завтра.</a:t>
            </a:r>
            <a:endParaRPr lang="ru-RU" sz="1600" dirty="0" smtClean="0">
              <a:solidFill>
                <a:srgbClr val="070614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83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674" y="2674938"/>
            <a:ext cx="334259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розвитку кафедри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686655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Сектор бізнес-інкубації студентів</a:t>
            </a:r>
            <a:r>
              <a:rPr lang="uk-UA" sz="28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/>
            </a:r>
            <a:br>
              <a:rPr lang="uk-UA" sz="28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</a:br>
            <a:r>
              <a:rPr lang="uk-UA" sz="20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Напрям</a:t>
            </a:r>
            <a:r>
              <a:rPr lang="ru-RU" sz="2000" b="1" smtClean="0">
                <a:solidFill>
                  <a:srgbClr val="070614"/>
                </a:solidFill>
                <a:effectLst/>
                <a:latin typeface="Calibri" charset="-52"/>
              </a:rPr>
              <a:t> «Менеджмент туризму»</a:t>
            </a:r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2962275" cy="4060825"/>
          </a:xfrm>
        </p:spPr>
      </p:pic>
      <p:sp>
        <p:nvSpPr>
          <p:cNvPr id="798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1600200"/>
            <a:ext cx="4608512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b="1" smtClean="0">
                <a:solidFill>
                  <a:srgbClr val="070614"/>
                </a:solidFill>
              </a:rPr>
              <a:t>      Ольга Володимирівна Мілінчук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Менеджер сектору бізнес-інкубації студентів БШПМ напряму “Менеджмент туризму”, доцент кафедри менеджменту ЖДТУ.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600" u="sng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</a:t>
            </a:r>
            <a:r>
              <a:rPr lang="uk-UA" sz="1600" u="sng" smtClean="0">
                <a:solidFill>
                  <a:srgbClr val="070614"/>
                </a:solidFill>
              </a:rPr>
              <a:t>Наукові інтереси</a:t>
            </a:r>
            <a:r>
              <a:rPr lang="uk-UA" sz="1600" smtClean="0">
                <a:solidFill>
                  <a:srgbClr val="070614"/>
                </a:solidFill>
              </a:rPr>
              <a:t>: економіка туристичного підприємства, туристичні формальності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600" u="sng" smtClean="0">
              <a:solidFill>
                <a:srgbClr val="070614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</a:t>
            </a:r>
            <a:r>
              <a:rPr lang="uk-UA" sz="1600" u="sng" smtClean="0">
                <a:solidFill>
                  <a:srgbClr val="070614"/>
                </a:solidFill>
              </a:rPr>
              <a:t>Стажування: </a:t>
            </a:r>
            <a:r>
              <a:rPr lang="uk-UA" sz="1600" smtClean="0">
                <a:solidFill>
                  <a:srgbClr val="000000"/>
                </a:solidFill>
              </a:rPr>
              <a:t>TEMPUS "EU Standarts in Teaching International Tourism Economics"</a:t>
            </a:r>
            <a:r>
              <a:rPr lang="ru-RU" sz="1600" smtClean="0">
                <a:solidFill>
                  <a:srgbClr val="000000"/>
                </a:solidFill>
                <a:effectLst/>
              </a:rPr>
              <a:t> </a:t>
            </a:r>
            <a:endParaRPr lang="uk-UA" sz="1600" u="sng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600" u="sng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</a:rPr>
              <a:t>      </a:t>
            </a:r>
            <a:r>
              <a:rPr lang="uk-UA" sz="1600" u="sng" smtClean="0">
                <a:solidFill>
                  <a:srgbClr val="070614"/>
                </a:solidFill>
              </a:rPr>
              <a:t>Кредо: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70614"/>
                </a:solidFill>
                <a:latin typeface="Comic Sans MS" pitchFamily="66" charset="0"/>
              </a:rPr>
              <a:t>     Розум, як і парашут, працює тільки відкритим.</a:t>
            </a:r>
          </a:p>
        </p:txBody>
      </p:sp>
    </p:spTree>
    <p:extLst>
      <p:ext uri="{BB962C8B-B14F-4D97-AF65-F5344CB8AC3E}">
        <p14:creationId xmlns:p14="http://schemas.microsoft.com/office/powerpoint/2010/main" xmlns="" val="3492297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Сектор зв’язку науки і бізнесу</a:t>
            </a:r>
            <a:endParaRPr lang="ru-RU" sz="2000" b="1" smtClean="0">
              <a:solidFill>
                <a:srgbClr val="070614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5607" name="Picture 9" descr="C:\Users\ek_tgm\AppData\Local\Temp\IMG_0136-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3095625" cy="43926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557338"/>
            <a:ext cx="4824412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b="1" smtClean="0">
                <a:solidFill>
                  <a:srgbClr val="070614"/>
                </a:solidFill>
              </a:rPr>
              <a:t>     Ігор Володимирович Бурачек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smtClean="0">
                <a:solidFill>
                  <a:srgbClr val="070614"/>
                </a:solidFill>
              </a:rPr>
              <a:t>     Керівник сектору зв</a:t>
            </a:r>
            <a:r>
              <a:rPr lang="en-US" sz="2000" smtClean="0">
                <a:solidFill>
                  <a:srgbClr val="070614"/>
                </a:solidFill>
              </a:rPr>
              <a:t>’</a:t>
            </a:r>
            <a:r>
              <a:rPr lang="uk-UA" sz="2000" smtClean="0">
                <a:solidFill>
                  <a:srgbClr val="070614"/>
                </a:solidFill>
              </a:rPr>
              <a:t>язку науки і бізнесу БШПМ, доцент кафедри менеджменту ЖДТУ.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smtClean="0">
              <a:solidFill>
                <a:srgbClr val="07061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smtClean="0">
                <a:solidFill>
                  <a:srgbClr val="000000"/>
                </a:solidFill>
              </a:rPr>
              <a:t>     </a:t>
            </a:r>
            <a:r>
              <a:rPr lang="uk-UA" sz="2000" u="sng" smtClean="0">
                <a:solidFill>
                  <a:srgbClr val="000000"/>
                </a:solidFill>
              </a:rPr>
              <a:t>Наукові інтереси:</a:t>
            </a:r>
            <a:r>
              <a:rPr lang="uk-UA" sz="2000" smtClean="0">
                <a:solidFill>
                  <a:srgbClr val="000000"/>
                </a:solidFill>
              </a:rPr>
              <a:t> корпоративне управління, тайм-менеджмент, страховий менеджмент.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smtClean="0">
                <a:solidFill>
                  <a:srgbClr val="000000"/>
                </a:solidFill>
              </a:rPr>
              <a:t>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smtClean="0">
                <a:solidFill>
                  <a:srgbClr val="000000"/>
                </a:solidFill>
              </a:rPr>
              <a:t>     </a:t>
            </a:r>
            <a:r>
              <a:rPr lang="uk-UA" sz="2000" u="sng" smtClean="0">
                <a:solidFill>
                  <a:srgbClr val="000000"/>
                </a:solidFill>
              </a:rPr>
              <a:t>Кредо:</a:t>
            </a:r>
            <a:r>
              <a:rPr lang="uk-UA" sz="200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smtClean="0">
                <a:solidFill>
                  <a:srgbClr val="000000"/>
                </a:solidFill>
              </a:rPr>
              <a:t>     Ж</a:t>
            </a:r>
            <a:r>
              <a:rPr lang="ru-RU" sz="2000" smtClean="0">
                <a:solidFill>
                  <a:srgbClr val="000000"/>
                </a:solidFill>
              </a:rPr>
              <a:t>ити потрібно так, щоб не було соромно ні перед людьми в старості, ні перед Богом після смерті</a:t>
            </a:r>
            <a:r>
              <a:rPr lang="uk-UA" sz="20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000" smtClean="0">
              <a:solidFill>
                <a:srgbClr val="070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44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 cstate="print"/>
          <a:srcRect t="18841" b="14493"/>
          <a:stretch>
            <a:fillRect/>
          </a:stretch>
        </p:blipFill>
        <p:spPr bwMode="auto">
          <a:xfrm>
            <a:off x="6623010" y="114685"/>
            <a:ext cx="2405116" cy="1783963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Сектор зв’язку науки і бізнесу</a:t>
            </a:r>
            <a:endParaRPr lang="ru-RU" sz="2000" b="1" smtClean="0">
              <a:solidFill>
                <a:srgbClr val="070614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28775"/>
            <a:ext cx="4824412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b="1" smtClean="0">
                <a:solidFill>
                  <a:srgbClr val="070614"/>
                </a:solidFill>
              </a:rPr>
              <a:t>      Юлія Володимирівна Давидюк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smtClean="0">
                <a:solidFill>
                  <a:srgbClr val="070614"/>
                </a:solidFill>
              </a:rPr>
              <a:t>      Менеджер сектору зв</a:t>
            </a:r>
            <a:r>
              <a:rPr lang="en-US" sz="1800" smtClean="0">
                <a:solidFill>
                  <a:srgbClr val="070614"/>
                </a:solidFill>
              </a:rPr>
              <a:t>’</a:t>
            </a:r>
            <a:r>
              <a:rPr lang="uk-UA" sz="1800" smtClean="0">
                <a:solidFill>
                  <a:srgbClr val="070614"/>
                </a:solidFill>
              </a:rPr>
              <a:t>язку науки і бізнесу БШПМ, доцент кафедри менеджменту ЖДТУ.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smtClean="0">
                <a:solidFill>
                  <a:srgbClr val="000000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smtClean="0">
                <a:solidFill>
                  <a:srgbClr val="000000"/>
                </a:solidFill>
              </a:rPr>
              <a:t>      </a:t>
            </a:r>
            <a:r>
              <a:rPr lang="uk-UA" sz="1800" u="sng" smtClean="0">
                <a:solidFill>
                  <a:srgbClr val="000000"/>
                </a:solidFill>
              </a:rPr>
              <a:t>Наукові інтереси: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smtClean="0">
                <a:solidFill>
                  <a:srgbClr val="000000"/>
                </a:solidFill>
              </a:rPr>
              <a:t>      екологічний менеджмент, маркетинг послуг, особливості впливу маркетингових комунікаційних інструментів на свідомість споживачів.</a:t>
            </a:r>
            <a:endParaRPr lang="en-US" sz="1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000000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000000"/>
                </a:solidFill>
              </a:rPr>
              <a:t>      </a:t>
            </a:r>
            <a:r>
              <a:rPr lang="en-US" sz="1800" u="sng" smtClean="0">
                <a:solidFill>
                  <a:srgbClr val="000000"/>
                </a:solidFill>
              </a:rPr>
              <a:t>C</a:t>
            </a:r>
            <a:r>
              <a:rPr lang="uk-UA" sz="1800" u="sng" smtClean="0">
                <a:solidFill>
                  <a:srgbClr val="000000"/>
                </a:solidFill>
              </a:rPr>
              <a:t>ертифікація:</a:t>
            </a:r>
            <a:r>
              <a:rPr lang="uk-UA" sz="1800" smtClean="0">
                <a:solidFill>
                  <a:srgbClr val="000000"/>
                </a:solidFill>
              </a:rPr>
              <a:t> </a:t>
            </a:r>
            <a:r>
              <a:rPr lang="en-US" sz="1800" smtClean="0">
                <a:solidFill>
                  <a:srgbClr val="000000"/>
                </a:solidFill>
              </a:rPr>
              <a:t>TEMPUS Joint European   Progect “MBA&amp;IT”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1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smtClean="0">
                <a:solidFill>
                  <a:srgbClr val="000000"/>
                </a:solidFill>
              </a:rPr>
              <a:t>      </a:t>
            </a:r>
            <a:endParaRPr lang="uk-UA" sz="1800" u="sng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663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72" y="1773238"/>
            <a:ext cx="39243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Rectangle 6"/>
          <p:cNvSpPr>
            <a:spLocks noChangeArrowheads="1"/>
          </p:cNvSpPr>
          <p:nvPr/>
        </p:nvSpPr>
        <p:spPr bwMode="auto">
          <a:xfrm>
            <a:off x="323850" y="5013325"/>
            <a:ext cx="4356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Кредо:</a:t>
            </a:r>
          </a:p>
          <a:p>
            <a:pPr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Коли </a:t>
            </a: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праця – задоволення, життя –   прекрасне!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b="1">
              <a:solidFill>
                <a:srgbClr val="070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06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Сектор </a:t>
            </a:r>
            <a:br>
              <a:rPr lang="uk-UA" sz="20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</a:br>
            <a:r>
              <a:rPr lang="uk-UA" sz="2000" b="1" smtClean="0">
                <a:solidFill>
                  <a:srgbClr val="070614"/>
                </a:solidFill>
                <a:effectLst/>
                <a:latin typeface="Bookman Old Style" pitchFamily="18" charset="0"/>
              </a:rPr>
              <a:t>зв’язку з роботодавцями «Кар’єра»</a:t>
            </a:r>
            <a:endParaRPr lang="ru-RU" sz="2000" b="1" smtClean="0">
              <a:solidFill>
                <a:srgbClr val="070614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196975"/>
            <a:ext cx="4895850" cy="45339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uk-UA" sz="2200" b="1" smtClean="0">
              <a:solidFill>
                <a:srgbClr val="070614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600" b="1" smtClean="0">
                <a:solidFill>
                  <a:srgbClr val="000000"/>
                </a:solidFill>
              </a:rPr>
              <a:t>       Олексій Анатолійович Шатило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00000"/>
                </a:solidFill>
              </a:rPr>
              <a:t>       Керівник сектору зв</a:t>
            </a:r>
            <a:r>
              <a:rPr lang="en-US" sz="1600" smtClean="0">
                <a:solidFill>
                  <a:srgbClr val="000000"/>
                </a:solidFill>
              </a:rPr>
              <a:t>’</a:t>
            </a:r>
            <a:r>
              <a:rPr lang="uk-UA" sz="1600" smtClean="0">
                <a:solidFill>
                  <a:srgbClr val="000000"/>
                </a:solidFill>
              </a:rPr>
              <a:t>язку з роботодавцями “Кар</a:t>
            </a:r>
            <a:r>
              <a:rPr lang="en-US" sz="1600" smtClean="0">
                <a:solidFill>
                  <a:srgbClr val="000000"/>
                </a:solidFill>
              </a:rPr>
              <a:t>’</a:t>
            </a:r>
            <a:r>
              <a:rPr lang="uk-UA" sz="1600" smtClean="0">
                <a:solidFill>
                  <a:srgbClr val="000000"/>
                </a:solidFill>
              </a:rPr>
              <a:t>єра” БШПМ, доцент кафедри    менеджменту ЖДТУ.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00000"/>
                </a:solidFill>
              </a:rPr>
              <a:t>      </a:t>
            </a:r>
            <a:r>
              <a:rPr lang="uk-UA" sz="1600" u="sng" smtClean="0">
                <a:solidFill>
                  <a:srgbClr val="000000"/>
                </a:solidFill>
              </a:rPr>
              <a:t>Наукові інтереси: </a:t>
            </a:r>
            <a:r>
              <a:rPr lang="uk-UA" sz="1600" smtClean="0">
                <a:solidFill>
                  <a:srgbClr val="000000"/>
                </a:solidFill>
              </a:rPr>
              <a:t>національні економічні інтереси, економічна політика, енергетична політика, стратегічне планування</a:t>
            </a:r>
            <a:r>
              <a:rPr lang="ru-RU" sz="1600" smtClean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600" smtClean="0">
                <a:solidFill>
                  <a:srgbClr val="000000"/>
                </a:solidFill>
                <a:effectLst/>
              </a:rPr>
              <a:t>      </a:t>
            </a:r>
            <a:r>
              <a:rPr lang="uk-UA" sz="1600" u="sng" smtClean="0">
                <a:solidFill>
                  <a:srgbClr val="000000"/>
                </a:solidFill>
                <a:effectLst/>
              </a:rPr>
              <a:t>Сертифікація</a:t>
            </a:r>
            <a:r>
              <a:rPr lang="uk-UA" sz="1600" smtClean="0">
                <a:solidFill>
                  <a:srgbClr val="000000"/>
                </a:solidFill>
                <a:effectLst/>
              </a:rPr>
              <a:t>: участь у державних науково-дослідних роботах, зокрема: «Імплементація стратегічного планування в енергетиці в системі державного управління соціально-економічним розвитком» (провідна установа  «Інститут економіки та прогнозування НАН України»). «Механізм покращення підприємницького клімату в процесі реалізації економічних реформ в Україні» (провідна установа «Національний інститут стратегічних досліджень»)</a:t>
            </a:r>
            <a:endParaRPr lang="uk-UA" sz="1600" u="sng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uk-UA" sz="1600" u="sng" smtClean="0">
              <a:solidFill>
                <a:srgbClr val="000000"/>
              </a:solidFill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20" y="1628775"/>
            <a:ext cx="3635375" cy="301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395288" y="5300663"/>
            <a:ext cx="38893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u="sng">
                <a:solidFill>
                  <a:srgbClr val="000000"/>
                </a:solidFill>
              </a:rPr>
              <a:t>Кредо:</a:t>
            </a:r>
            <a:r>
              <a:rPr lang="uk-UA">
                <a:solidFill>
                  <a:srgbClr val="000000"/>
                </a:solidFill>
              </a:rPr>
              <a:t> </a:t>
            </a:r>
          </a:p>
          <a:p>
            <a:r>
              <a:rPr lang="uk-UA">
                <a:solidFill>
                  <a:srgbClr val="000000"/>
                </a:solidFill>
              </a:rPr>
              <a:t>Прагнути завжди бути професіоналом у своїй сфері.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4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smtClean="0">
              <a:effectLst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smtClean="0">
              <a:effectLst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-180975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uk-UA" sz="2000" b="1">
                <a:solidFill>
                  <a:srgbClr val="070614"/>
                </a:solidFill>
                <a:latin typeface="Bookman Old Style" pitchFamily="18" charset="0"/>
              </a:rPr>
              <a:t>Сектор </a:t>
            </a:r>
            <a:br>
              <a:rPr lang="uk-UA" sz="2000" b="1">
                <a:solidFill>
                  <a:srgbClr val="070614"/>
                </a:solidFill>
                <a:latin typeface="Bookman Old Style" pitchFamily="18" charset="0"/>
              </a:rPr>
            </a:br>
            <a:r>
              <a:rPr lang="uk-UA" sz="2000" b="1">
                <a:solidFill>
                  <a:srgbClr val="070614"/>
                </a:solidFill>
                <a:latin typeface="Bookman Old Style" pitchFamily="18" charset="0"/>
              </a:rPr>
              <a:t>зв’язку з роботодавцями «Кар’єра»</a:t>
            </a:r>
            <a:endParaRPr lang="ru-RU" sz="2000" b="1">
              <a:solidFill>
                <a:srgbClr val="070614"/>
              </a:solidFill>
              <a:latin typeface="Bookman Old Style" pitchFamily="18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779838" y="1557338"/>
            <a:ext cx="48958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600" b="1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Олег Антонович </a:t>
            </a:r>
            <a:r>
              <a:rPr lang="uk-UA" sz="1600" b="1" dirty="0" err="1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Осовський</a:t>
            </a:r>
            <a:endParaRPr lang="uk-UA" sz="1600" b="1" dirty="0">
              <a:solidFill>
                <a:srgbClr val="0706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Менеджер сектору </a:t>
            </a:r>
            <a:r>
              <a:rPr lang="uk-UA" sz="1600" dirty="0" err="1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зв</a:t>
            </a:r>
            <a:r>
              <a:rPr lang="en-US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’</a:t>
            </a:r>
            <a:r>
              <a:rPr lang="uk-UA" sz="1600" dirty="0" err="1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язку</a:t>
            </a: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з роботодавцями </a:t>
            </a:r>
            <a:r>
              <a:rPr lang="uk-UA" sz="1600" dirty="0" err="1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“Кар</a:t>
            </a:r>
            <a:r>
              <a:rPr lang="en-US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’</a:t>
            </a:r>
            <a:r>
              <a:rPr lang="uk-UA" sz="1600" dirty="0" err="1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єра”</a:t>
            </a: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БШПМ, доцент кафедри менеджменту ЖДТУ.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uk-UA" sz="1600" u="sng" dirty="0">
              <a:solidFill>
                <a:srgbClr val="0706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lang="uk-UA" sz="1600" u="sng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Наукові інтереси:</a:t>
            </a: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проблеми розвитку малого підприємництва, інституціональні засади структурної трансформації підприємств, менеджмент організацій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uk-UA" sz="1600" u="sng" dirty="0">
              <a:solidFill>
                <a:srgbClr val="0706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lang="uk-UA" sz="1600" u="sng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Спеціалізація:</a:t>
            </a: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Кваліфікаційне свідоцтво експерта-дорадника АПК</a:t>
            </a:r>
            <a:endParaRPr lang="uk-UA" sz="1600" u="sng" dirty="0">
              <a:solidFill>
                <a:srgbClr val="0706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uk-UA" sz="1600" u="sng" dirty="0">
              <a:solidFill>
                <a:srgbClr val="0706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lang="uk-UA" sz="1600" u="sng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Кредо:</a:t>
            </a:r>
            <a:endParaRPr lang="uk-UA" sz="1600" dirty="0">
              <a:solidFill>
                <a:srgbClr val="0706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1600" dirty="0">
                <a:solidFill>
                  <a:srgbClr val="070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Постав ціль – найди шляхи її досягнення.</a:t>
            </a:r>
          </a:p>
        </p:txBody>
      </p:sp>
      <p:pic>
        <p:nvPicPr>
          <p:cNvPr id="307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285992"/>
            <a:ext cx="2640129" cy="35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685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«МЕНЕДЖМЕНТ ОРГАНІЗАЦІЙ ТА АДМІНІСТРУВАННЯ»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uk-UA" sz="1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u="sng" cap="all" dirty="0" smtClean="0">
                <a:latin typeface="Times New Roman" pitchFamily="18" charset="0"/>
                <a:cs typeface="Times New Roman" pitchFamily="18" charset="0"/>
              </a:rPr>
              <a:t>можливість отримати подвійний диплом</a:t>
            </a:r>
            <a:endParaRPr lang="ru-RU" sz="1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643050"/>
            <a:ext cx="8229600" cy="4357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indent="360000" algn="just">
              <a:lnSpc>
                <a:spcPct val="110000"/>
              </a:lnSpc>
              <a:spcBef>
                <a:spcPct val="0"/>
              </a:spcBef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Кафедра менеджменту  здійснює міжнародне, наукове і творче співробітництво з провідними іноземними навчальними закладами: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Державним навчальним закладом EPLEFPA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Шартра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Вищою школою менеджменту в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Лігниці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Люблінською політехнікою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Стопанською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академією «Д.А.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Ценов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Болгарія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Вищою школою економіки і культури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Латвія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Державним Аграрним університетом Молдови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Молдова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Кокшетауським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державним університетом ім. Ш.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Уаліханова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Казахстан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Новгородським державним університетом ім. Ярослава Мудрого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Російським державним торгово-економічним університетом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72000"/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Гродненський державний університет імені Янки Купали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Білорусь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72000"/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Брестський державний технічний університет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Білорусь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Інститутом економіки і торгівлі Таджицького державного університету комерції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Таджикистан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indent="72000" algn="just">
              <a:lnSpc>
                <a:spcPct val="110000"/>
              </a:lnSpc>
              <a:spcBef>
                <a:spcPct val="0"/>
              </a:spcBef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Таджицьким державним університетом права, бізнесу і політики (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Таджикистан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uk-UA" sz="1700" b="0" i="0" u="none" strike="noStrike" kern="1200" cap="all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71464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Вітаємо !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тижнем менеджменту та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19-ю річницею створення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афедри менеджменту організацій і адміністрування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Виникнення кафедри</a:t>
            </a:r>
            <a:endParaRPr lang="uk-UA" dirty="0"/>
          </a:p>
        </p:txBody>
      </p:sp>
      <p:pic>
        <p:nvPicPr>
          <p:cNvPr id="6" name="Содержимое 5" descr="ba_pisarenko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4348" y="2285992"/>
            <a:ext cx="2357454" cy="3536181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3714744" y="2679192"/>
            <a:ext cx="4752600" cy="3447288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створена в 1994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менеджменту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завідувач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кандидат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наук, доцент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Писаренко Борис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Андрійович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структурного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факультету.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63777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uk-UA" dirty="0" smtClean="0"/>
              <a:t> кафедри</a:t>
            </a:r>
            <a:br>
              <a:rPr lang="uk-UA" dirty="0" smtClean="0"/>
            </a:br>
            <a:r>
              <a:rPr lang="uk-UA" dirty="0" smtClean="0"/>
              <a:t>1994-2013 рр.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3714744" y="2679192"/>
            <a:ext cx="4752600" cy="3447288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1999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менеджменту у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кафедру менеджменту та маркетингу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1996 р. по 2006 р.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кандидат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Осовська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Галина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Володимирівна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7" descr="osowsk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6263" y="2357430"/>
            <a:ext cx="2356977" cy="3500462"/>
          </a:xfrm>
        </p:spPr>
      </p:pic>
    </p:spTree>
    <p:extLst>
      <p:ext uri="{BB962C8B-B14F-4D97-AF65-F5344CB8AC3E}">
        <p14:creationId xmlns:p14="http://schemas.microsoft.com/office/powerpoint/2010/main" xmlns="" val="30763777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uk-UA" dirty="0" smtClean="0"/>
              <a:t> кафедри</a:t>
            </a:r>
            <a:br>
              <a:rPr lang="uk-UA" dirty="0" smtClean="0"/>
            </a:br>
            <a:r>
              <a:rPr lang="uk-UA" dirty="0" smtClean="0"/>
              <a:t>1994-2013 рр.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3714744" y="2679192"/>
            <a:ext cx="4752600" cy="3447288"/>
          </a:xfrm>
        </p:spPr>
        <p:txBody>
          <a:bodyPr>
            <a:normAutofit fontScale="92500"/>
          </a:bodyPr>
          <a:lstStyle/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2006 р. кафедру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кафедру менеджменту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фахових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“Менеджмент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2006 р. по 2011 р. кафедру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кандидат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наук, доцент,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Георгій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Миколайович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gm_vigovskiy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2764" r="3270"/>
          <a:stretch>
            <a:fillRect/>
          </a:stretch>
        </p:blipFill>
        <p:spPr>
          <a:xfrm>
            <a:off x="785786" y="2339991"/>
            <a:ext cx="2428892" cy="3446463"/>
          </a:xfrm>
        </p:spPr>
      </p:pic>
    </p:spTree>
    <p:extLst>
      <p:ext uri="{BB962C8B-B14F-4D97-AF65-F5344CB8AC3E}">
        <p14:creationId xmlns:p14="http://schemas.microsoft.com/office/powerpoint/2010/main" xmlns="" val="30763777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uk-UA" dirty="0" smtClean="0"/>
              <a:t> кафедри</a:t>
            </a:r>
            <a:br>
              <a:rPr lang="uk-UA" dirty="0" smtClean="0"/>
            </a:br>
            <a:r>
              <a:rPr lang="uk-UA" dirty="0" smtClean="0"/>
              <a:t>1994-2013 рр.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3714744" y="2679192"/>
            <a:ext cx="4752600" cy="3447288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2011 р. кафедру менеджменту очолює доктор економічних наук, професор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Тарасюк Галина Миколаївна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2013 р. кафедру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кафедру менеджменту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адміністрування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фахових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“Менеджмент”.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gm_tarasyuk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3329" y="2411429"/>
            <a:ext cx="2572787" cy="3446463"/>
          </a:xfrm>
        </p:spPr>
      </p:pic>
    </p:spTree>
    <p:extLst>
      <p:ext uri="{BB962C8B-B14F-4D97-AF65-F5344CB8AC3E}">
        <p14:creationId xmlns:p14="http://schemas.microsoft.com/office/powerpoint/2010/main" xmlns="" val="30763777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674" y="2674938"/>
            <a:ext cx="334259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Діяльність кафедри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625046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DSC0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51" t="11628" r="13461"/>
          <a:stretch>
            <a:fillRect/>
          </a:stretch>
        </p:blipFill>
        <p:spPr>
          <a:xfrm>
            <a:off x="4786314" y="2348880"/>
            <a:ext cx="3773186" cy="27146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4320480" cy="2726028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Завідувач кафедри менеджменту організацій і адміністрування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економічних наук, професор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Тарасюк Галина Миколаївна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8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23"/>
    </mc:Choice>
    <mc:Fallback>
      <p:transition spd="slow" advTm="2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445224"/>
            <a:ext cx="8136904" cy="1008112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професори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наук;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кандидат наук; 11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наук; 2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2 старших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Викладачі кафедри менеджменту організацій і адміністрування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ztu.edu.ua/ua/structure/faculties/fem/images/kmm/history01_t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 bwMode="auto">
          <a:xfrm>
            <a:off x="3214678" y="1285860"/>
            <a:ext cx="5583107" cy="34053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0605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11"/>
    </mc:Choice>
    <mc:Fallback>
      <p:transition spd="slow" advTm="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970</TotalTime>
  <Words>1321</Words>
  <Application>Microsoft Office PowerPoint</Application>
  <PresentationFormat>Экран (4:3)</PresentationFormat>
  <Paragraphs>185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Житомирський державний технологічний університет </vt:lpstr>
      <vt:lpstr>Історія розвитку кафедри</vt:lpstr>
      <vt:lpstr>Виникнення кафедри</vt:lpstr>
      <vt:lpstr>Історія розвитку кафедри 1994-2013 рр.</vt:lpstr>
      <vt:lpstr>Історія розвитку кафедри 1994-2013 рр.</vt:lpstr>
      <vt:lpstr>Історія розвитку кафедри 1994-2013 рр.</vt:lpstr>
      <vt:lpstr>Діяльність кафедри</vt:lpstr>
      <vt:lpstr>Завідувач кафедри менеджменту організацій і адміністрування Доктор економічних наук, професор Тарасюк Галина Миколаївна</vt:lpstr>
      <vt:lpstr>Слайд 9</vt:lpstr>
      <vt:lpstr>Підготовка фахівців здійснюється за освітньо-кваліфікаційними рівнями: </vt:lpstr>
      <vt:lpstr>Місія кафедри менеджменту</vt:lpstr>
      <vt:lpstr>Будь-який аспект діяльності приватного підприємства, акціонерного товариства або державної установи не обходиться без прийомів та методів сучасної науки управління – менеджменту.</vt:lpstr>
      <vt:lpstr>НАВЧАННЯ ЗА СПЕЦІАЛЬНІСТЮ «МЕНЕДЖМЕНТ ОРГАНІЗАЦІЙ ТА АДМІНІСТРУВАННЯ» – ЦЕ УНІКАЛЬНА МОЖЛИВІСТЬ:</vt:lpstr>
      <vt:lpstr>СПЕЦІАЛЬНІСТЬ «МЕНЕДЖМЕНТ ОРГАНІЗАЦІЙ ТА АДМІНІСТРУВАННЯ» –  ЦЕ БЕЗКОШТОВНЕ НАВЧАННЯ У БІЗНЕС-ШКОЛІ ПРАКТИЧНОГО МЕНЕДЖМЕНТУ:</vt:lpstr>
      <vt:lpstr>БІЗНЕС-ШКОЛА ПРАКТИЧНОГО МЕНЕДЖМЕНТУ </vt:lpstr>
      <vt:lpstr>Наукове керівництво Бізнес-школи практичного менеджменту</vt:lpstr>
      <vt:lpstr>Сектор бізнес-інкубації студентів Напрям «Менеджмент підприємництва» </vt:lpstr>
      <vt:lpstr>Сектор бізнес-інкубації студентів Напрям «Менеджмент підприємництва» </vt:lpstr>
      <vt:lpstr>Сектор бізнес-інкубації студентів Напрям «Менеджмент фінансово-кредитних установ»</vt:lpstr>
      <vt:lpstr>Сектор бізнес-інкубації студентів Напрям «Менеджмент туризму»</vt:lpstr>
      <vt:lpstr>Сектор зв’язку науки і бізнесу</vt:lpstr>
      <vt:lpstr>Сектор зв’язку науки і бізнесу</vt:lpstr>
      <vt:lpstr>Сектор  зв’язку з роботодавцями «Кар’єра»</vt:lpstr>
      <vt:lpstr>Слайд 24</vt:lpstr>
      <vt:lpstr>СПЕЦІАЛЬНІСТЬ «МЕНЕДЖМЕНТ ОРГАНІЗАЦІЙ ТА АДМІНІСТРУВАННЯ» –  ЦЕ можливість отримати подвійний диплом</vt:lpstr>
      <vt:lpstr> Вітаємо !  з тижнем менеджменту та 19-ю річницею створення Кафедри менеджменту організацій і адміністрування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Житомирський державний технологічний університет</dc:title>
  <dc:creator>Admin</dc:creator>
  <cp:lastModifiedBy>Admin</cp:lastModifiedBy>
  <cp:revision>104</cp:revision>
  <dcterms:created xsi:type="dcterms:W3CDTF">2013-06-19T08:25:53Z</dcterms:created>
  <dcterms:modified xsi:type="dcterms:W3CDTF">2013-12-18T15:01:57Z</dcterms:modified>
</cp:coreProperties>
</file>