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74" r:id="rId6"/>
    <p:sldId id="264" r:id="rId7"/>
    <p:sldId id="272" r:id="rId8"/>
    <p:sldId id="275" r:id="rId9"/>
    <p:sldId id="261" r:id="rId10"/>
    <p:sldId id="262" r:id="rId11"/>
    <p:sldId id="263" r:id="rId12"/>
    <p:sldId id="265" r:id="rId13"/>
    <p:sldId id="280" r:id="rId14"/>
    <p:sldId id="281" r:id="rId15"/>
    <p:sldId id="282" r:id="rId16"/>
    <p:sldId id="276" r:id="rId17"/>
    <p:sldId id="277" r:id="rId18"/>
    <p:sldId id="267" r:id="rId19"/>
    <p:sldId id="283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866"/>
    <a:srgbClr val="007E00"/>
    <a:srgbClr val="FF0066"/>
    <a:srgbClr val="EF1D3B"/>
    <a:srgbClr val="DA101E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E4FD-38B8-40E0-9420-2BD6051E8CDB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4C71-248B-4857-946C-A834BFA0C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E4FD-38B8-40E0-9420-2BD6051E8CDB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4C71-248B-4857-946C-A834BFA0C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E4FD-38B8-40E0-9420-2BD6051E8CDB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4C71-248B-4857-946C-A834BFA0C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E4FD-38B8-40E0-9420-2BD6051E8CDB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4C71-248B-4857-946C-A834BFA0C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E4FD-38B8-40E0-9420-2BD6051E8CDB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4C71-248B-4857-946C-A834BFA0C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E4FD-38B8-40E0-9420-2BD6051E8CDB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4C71-248B-4857-946C-A834BFA0C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E4FD-38B8-40E0-9420-2BD6051E8CDB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4C71-248B-4857-946C-A834BFA0C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E4FD-38B8-40E0-9420-2BD6051E8CDB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4C71-248B-4857-946C-A834BFA0C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E4FD-38B8-40E0-9420-2BD6051E8CDB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4C71-248B-4857-946C-A834BFA0C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E4FD-38B8-40E0-9420-2BD6051E8CDB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4C71-248B-4857-946C-A834BFA0C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E4FD-38B8-40E0-9420-2BD6051E8CDB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4C71-248B-4857-946C-A834BFA0C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E4FD-38B8-40E0-9420-2BD6051E8CDB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A4C71-248B-4857-946C-A834BFA0C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80928"/>
            <a:ext cx="7772400" cy="1470025"/>
          </a:xfrm>
        </p:spPr>
        <p:txBody>
          <a:bodyPr>
            <a:noAutofit/>
          </a:bodyPr>
          <a:lstStyle/>
          <a:p>
            <a:r>
              <a:rPr lang="uk-UA" sz="6600" b="1" i="1" dirty="0" smtClean="0">
                <a:solidFill>
                  <a:srgbClr val="002060"/>
                </a:solidFill>
                <a:latin typeface="Monotype Corsiva" pitchFamily="66" charset="0"/>
              </a:rPr>
              <a:t>Проект професійного розвитку випускників ВНЗ за спеціальністю кухар-офіціант та кухар-кондитер</a:t>
            </a:r>
            <a:endParaRPr lang="ru-RU" sz="66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i="1" dirty="0" smtClean="0">
                <a:latin typeface="Monotype Corsiva" pitchFamily="66" charset="0"/>
              </a:rPr>
              <a:t>Ресторан </a:t>
            </a:r>
            <a:r>
              <a:rPr lang="uk-UA" sz="4000" b="1" i="1" dirty="0">
                <a:latin typeface="Monotype Corsiva" pitchFamily="66" charset="0"/>
              </a:rPr>
              <a:t>«</a:t>
            </a:r>
            <a:r>
              <a:rPr lang="en-US" sz="4000" b="1" i="1" dirty="0">
                <a:latin typeface="Monotype Corsiva" pitchFamily="66" charset="0"/>
              </a:rPr>
              <a:t>GOLDFISH</a:t>
            </a:r>
            <a:r>
              <a:rPr lang="uk-UA" sz="4000" b="1" i="1" dirty="0">
                <a:latin typeface="Monotype Corsiva" pitchFamily="66" charset="0"/>
              </a:rPr>
              <a:t>» японська кухня</a:t>
            </a:r>
            <a:endParaRPr lang="ru-RU" sz="4000" b="1" i="1" dirty="0">
              <a:latin typeface="Monotype Corsiva" pitchFamily="66" charset="0"/>
            </a:endParaRPr>
          </a:p>
        </p:txBody>
      </p:sp>
      <p:pic>
        <p:nvPicPr>
          <p:cNvPr id="4" name="Рисунок 3" descr="hot5_1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3456384" cy="3456384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378212"/>
            <a:ext cx="5184576" cy="2903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3968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г. Житомир, ул. Ватутина, 13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тел</a:t>
            </a:r>
            <a:r>
              <a:rPr lang="ru-RU" b="1" dirty="0" smtClean="0">
                <a:latin typeface="Monotype Corsiva" pitchFamily="66" charset="0"/>
              </a:rPr>
              <a:t>.</a:t>
            </a:r>
            <a:r>
              <a:rPr lang="ru-RU" dirty="0" smtClean="0">
                <a:latin typeface="Monotype Corsiva" pitchFamily="66" charset="0"/>
              </a:rPr>
              <a:t> 0412-42-24-42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i="1" dirty="0" smtClean="0">
                <a:latin typeface="Monotype Corsiva" pitchFamily="66" charset="0"/>
              </a:rPr>
              <a:t>Ресторан </a:t>
            </a:r>
            <a:r>
              <a:rPr lang="uk-UA" sz="4000" b="1" i="1" dirty="0">
                <a:latin typeface="Monotype Corsiva" pitchFamily="66" charset="0"/>
              </a:rPr>
              <a:t>«</a:t>
            </a:r>
            <a:r>
              <a:rPr lang="uk-UA" sz="4000" b="1" i="1" dirty="0" err="1">
                <a:latin typeface="Monotype Corsiva" pitchFamily="66" charset="0"/>
              </a:rPr>
              <a:t>Піросмані</a:t>
            </a:r>
            <a:r>
              <a:rPr lang="uk-UA" sz="4000" b="1" i="1" dirty="0">
                <a:latin typeface="Monotype Corsiva" pitchFamily="66" charset="0"/>
              </a:rPr>
              <a:t>» грузинська кухня</a:t>
            </a:r>
            <a:endParaRPr lang="ru-RU" sz="4000" b="1" i="1" dirty="0">
              <a:latin typeface="Monotype Corsiva" pitchFamily="66" charset="0"/>
            </a:endParaRPr>
          </a:p>
        </p:txBody>
      </p:sp>
      <p:pic>
        <p:nvPicPr>
          <p:cNvPr id="4" name="Рисунок 3" descr="Foto-1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4976031" cy="3317354"/>
          </a:xfrm>
          <a:prstGeom prst="rect">
            <a:avLst/>
          </a:prstGeom>
        </p:spPr>
      </p:pic>
      <p:pic>
        <p:nvPicPr>
          <p:cNvPr id="5" name="Рисунок 4" descr="uzbekskii_plov-48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429000"/>
            <a:ext cx="4555555" cy="2902540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3528" y="5163579"/>
            <a:ext cx="32403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onotype Corsiva" pitchFamily="66" charset="0"/>
                <a:cs typeface="Arial" pitchFamily="34" charset="0"/>
              </a:rPr>
              <a:t>Киевская ул., 3, Житомир, обл.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Monotype Corsiva" pitchFamily="66" charset="0"/>
                <a:cs typeface="Arial" pitchFamily="34" charset="0"/>
              </a:rPr>
              <a:t>Житомирська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тел.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0412 473 103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740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600" b="1" dirty="0" smtClean="0">
                <a:solidFill>
                  <a:srgbClr val="007E00"/>
                </a:solidFill>
                <a:latin typeface="Monotype Corsiva" pitchFamily="66" charset="0"/>
              </a:rPr>
              <a:t>Зацікавленість закладів громадського харчування – формування резерву кваліфікованого персоналу</a:t>
            </a:r>
            <a:endParaRPr lang="ru-RU" sz="6600" b="1" dirty="0">
              <a:solidFill>
                <a:srgbClr val="007E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60648"/>
            <a:ext cx="4834880" cy="62646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uk-UA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uk-UA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uk-UA" sz="3000" b="1" dirty="0" smtClean="0">
                <a:solidFill>
                  <a:srgbClr val="FF0066"/>
                </a:solidFill>
                <a:latin typeface="Monotype Corsiva" pitchFamily="66" charset="0"/>
              </a:rPr>
              <a:t>Витрати на </a:t>
            </a:r>
            <a:r>
              <a:rPr lang="uk-UA" sz="3000" b="1" dirty="0" err="1" smtClean="0">
                <a:solidFill>
                  <a:srgbClr val="FF0066"/>
                </a:solidFill>
                <a:latin typeface="Monotype Corsiva" pitchFamily="66" charset="0"/>
              </a:rPr>
              <a:t>і</a:t>
            </a:r>
            <a:r>
              <a:rPr lang="uk-UA" sz="3000" b="1" dirty="0" err="1" smtClean="0">
                <a:solidFill>
                  <a:srgbClr val="FF0066"/>
                </a:solidFill>
                <a:latin typeface="Monotype Corsiva" pitchFamily="66" charset="0"/>
              </a:rPr>
              <a:t>нгрідієнти</a:t>
            </a:r>
            <a:r>
              <a:rPr lang="uk-UA" sz="3000" b="1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uk-UA" sz="3000" b="1" dirty="0" smtClean="0">
                <a:solidFill>
                  <a:srgbClr val="FF0066"/>
                </a:solidFill>
                <a:latin typeface="Monotype Corsiva" pitchFamily="66" charset="0"/>
              </a:rPr>
              <a:t>для ввідних занять і</a:t>
            </a:r>
            <a:r>
              <a:rPr lang="uk-UA" sz="3000" b="1" dirty="0" smtClean="0">
                <a:solidFill>
                  <a:srgbClr val="FF0066"/>
                </a:solidFill>
                <a:latin typeface="Monotype Corsiva" pitchFamily="66" charset="0"/>
              </a:rPr>
              <a:t>талійської  кухні:</a:t>
            </a:r>
          </a:p>
          <a:p>
            <a:pPr>
              <a:buFontTx/>
              <a:buChar char="-"/>
            </a:pP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рис </a:t>
            </a: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сорту </a:t>
            </a:r>
            <a:r>
              <a:rPr lang="uk-UA" sz="3000" b="1" dirty="0" err="1" smtClean="0">
                <a:solidFill>
                  <a:srgbClr val="A01866"/>
                </a:solidFill>
                <a:latin typeface="Monotype Corsiva" pitchFamily="66" charset="0"/>
              </a:rPr>
              <a:t>Vialone</a:t>
            </a: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 </a:t>
            </a:r>
            <a:r>
              <a:rPr lang="uk-UA" sz="3000" b="1" dirty="0" err="1" smtClean="0">
                <a:solidFill>
                  <a:srgbClr val="A01866"/>
                </a:solidFill>
                <a:latin typeface="Monotype Corsiva" pitchFamily="66" charset="0"/>
              </a:rPr>
              <a:t>Nano</a:t>
            </a: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вершкове </a:t>
            </a: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масло </a:t>
            </a: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біле вино;</a:t>
            </a:r>
          </a:p>
          <a:p>
            <a:pPr>
              <a:buFontTx/>
              <a:buChar char="-"/>
            </a:pP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сезонні гриби;</a:t>
            </a:r>
          </a:p>
          <a:p>
            <a:pPr>
              <a:buFontTx/>
              <a:buChar char="-"/>
            </a:pP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тертий пармезан;</a:t>
            </a:r>
          </a:p>
          <a:p>
            <a:pPr>
              <a:buFontTx/>
              <a:buChar char="-"/>
            </a:pPr>
            <a:r>
              <a:rPr lang="uk-UA" sz="3000" b="1" dirty="0" err="1" smtClean="0">
                <a:solidFill>
                  <a:srgbClr val="A01866"/>
                </a:solidFill>
                <a:latin typeface="Monotype Corsiva" pitchFamily="66" charset="0"/>
              </a:rPr>
              <a:t>оливковое</a:t>
            </a: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 </a:t>
            </a: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масло </a:t>
            </a:r>
            <a:r>
              <a:rPr lang="uk-UA" sz="3000" b="1" dirty="0" err="1" smtClean="0">
                <a:solidFill>
                  <a:srgbClr val="A01866"/>
                </a:solidFill>
                <a:latin typeface="Monotype Corsiva" pitchFamily="66" charset="0"/>
              </a:rPr>
              <a:t>extra</a:t>
            </a: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 </a:t>
            </a:r>
            <a:r>
              <a:rPr lang="uk-UA" sz="3000" b="1" dirty="0" err="1" smtClean="0">
                <a:solidFill>
                  <a:srgbClr val="A01866"/>
                </a:solidFill>
                <a:latin typeface="Monotype Corsiva" pitchFamily="66" charset="0"/>
              </a:rPr>
              <a:t>virgin</a:t>
            </a: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A01866"/>
                </a:solidFill>
                <a:latin typeface="Monotype Corsiva" pitchFamily="66" charset="0"/>
              </a:rPr>
              <a:t>баклажан </a:t>
            </a:r>
            <a:r>
              <a:rPr lang="ru-RU" sz="3000" b="1" dirty="0" smtClean="0">
                <a:solidFill>
                  <a:srgbClr val="A01866"/>
                </a:solidFill>
                <a:latin typeface="Monotype Corsiva" pitchFamily="66" charset="0"/>
              </a:rPr>
              <a:t>(маленький</a:t>
            </a:r>
            <a:r>
              <a:rPr lang="ru-RU" sz="3000" b="1" dirty="0" smtClean="0">
                <a:solidFill>
                  <a:srgbClr val="A01866"/>
                </a:solidFill>
                <a:latin typeface="Monotype Corsiva" pitchFamily="66" charset="0"/>
              </a:rPr>
              <a:t>);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A01866"/>
                </a:solidFill>
                <a:latin typeface="Monotype Corsiva" pitchFamily="66" charset="0"/>
              </a:rPr>
              <a:t> </a:t>
            </a:r>
            <a:r>
              <a:rPr lang="ru-RU" sz="3000" b="1" dirty="0" smtClean="0">
                <a:solidFill>
                  <a:srgbClr val="A01866"/>
                </a:solidFill>
                <a:latin typeface="Monotype Corsiva" pitchFamily="66" charset="0"/>
              </a:rPr>
              <a:t>сир </a:t>
            </a:r>
            <a:r>
              <a:rPr lang="ru-RU" sz="3000" b="1" dirty="0" err="1" smtClean="0">
                <a:solidFill>
                  <a:srgbClr val="A01866"/>
                </a:solidFill>
                <a:latin typeface="Monotype Corsiva" pitchFamily="66" charset="0"/>
              </a:rPr>
              <a:t>козиний</a:t>
            </a:r>
            <a:r>
              <a:rPr lang="ru-RU" sz="3000" b="1" dirty="0" smtClean="0">
                <a:solidFill>
                  <a:srgbClr val="A01866"/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насіння </a:t>
            </a: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фенхелю;</a:t>
            </a:r>
          </a:p>
          <a:p>
            <a:pPr>
              <a:buFontTx/>
              <a:buChar char="-"/>
            </a:pP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ч</a:t>
            </a: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ебрець;</a:t>
            </a:r>
          </a:p>
          <a:p>
            <a:pPr>
              <a:buFontTx/>
              <a:buChar char="-"/>
            </a:pP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п</a:t>
            </a: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омідори;</a:t>
            </a:r>
          </a:p>
          <a:p>
            <a:pPr>
              <a:buFontTx/>
              <a:buChar char="-"/>
            </a:pPr>
            <a:r>
              <a:rPr lang="uk-UA" sz="3000" b="1" dirty="0" smtClean="0">
                <a:solidFill>
                  <a:srgbClr val="A01866"/>
                </a:solidFill>
                <a:latin typeface="Monotype Corsiva" pitchFamily="66" charset="0"/>
              </a:rPr>
              <a:t>приправи.</a:t>
            </a:r>
            <a:endParaRPr lang="ru-RU" sz="3000" b="1" dirty="0">
              <a:solidFill>
                <a:srgbClr val="A01866"/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372200" y="3140968"/>
            <a:ext cx="2592288" cy="10081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6000" dirty="0" smtClean="0">
                <a:solidFill>
                  <a:srgbClr val="FF0066"/>
                </a:solidFill>
                <a:latin typeface="Monotype Corsiva" pitchFamily="66" charset="0"/>
              </a:rPr>
              <a:t>1600 грн.</a:t>
            </a:r>
            <a:endParaRPr lang="ru-RU" sz="60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292080" y="1124744"/>
            <a:ext cx="1152128" cy="5256584"/>
          </a:xfrm>
          <a:prstGeom prst="rightBrace">
            <a:avLst>
              <a:gd name="adj1" fmla="val 8333"/>
              <a:gd name="adj2" fmla="val 4598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8864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Загальна вартість ввідних занять 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5000 грн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., а саме: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996952"/>
            <a:ext cx="2376264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002060"/>
                </a:solidFill>
                <a:latin typeface="Monotype Corsiva" pitchFamily="66" charset="0"/>
              </a:rPr>
              <a:t>2000 грн.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4906888" cy="62646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Витрати на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інгрідієнти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для ввідних 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занять японської кухні: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Філе лосося;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Соус </a:t>
            </a:r>
            <a:r>
              <a:rPr lang="uk-UA" b="1" dirty="0" err="1" smtClean="0">
                <a:solidFill>
                  <a:srgbClr val="0070C0"/>
                </a:solidFill>
                <a:latin typeface="Monotype Corsiva" pitchFamily="66" charset="0"/>
              </a:rPr>
              <a:t>якіторі</a:t>
            </a: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Соєвий соус;</a:t>
            </a:r>
          </a:p>
          <a:p>
            <a:pPr>
              <a:buFontTx/>
              <a:buChar char="-"/>
            </a:pPr>
            <a:r>
              <a:rPr lang="uk-UA" b="1" dirty="0" err="1" smtClean="0">
                <a:solidFill>
                  <a:srgbClr val="0070C0"/>
                </a:solidFill>
                <a:latin typeface="Monotype Corsiva" pitchFamily="66" charset="0"/>
              </a:rPr>
              <a:t>Васабі</a:t>
            </a: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М</a:t>
            </a: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елений </a:t>
            </a:r>
            <a:r>
              <a:rPr lang="uk-UA" b="1" dirty="0" err="1" smtClean="0">
                <a:solidFill>
                  <a:srgbClr val="0070C0"/>
                </a:solidFill>
                <a:latin typeface="Monotype Corsiva" pitchFamily="66" charset="0"/>
              </a:rPr>
              <a:t>імбирь</a:t>
            </a: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Курки без шкіри</a:t>
            </a: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К</a:t>
            </a: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унжутна олія;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Біла </a:t>
            </a: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редька «</a:t>
            </a:r>
            <a:r>
              <a:rPr lang="uk-UA" b="1" dirty="0" err="1" smtClean="0">
                <a:solidFill>
                  <a:srgbClr val="0070C0"/>
                </a:solidFill>
                <a:latin typeface="Monotype Corsiva" pitchFamily="66" charset="0"/>
              </a:rPr>
              <a:t>Дайкон</a:t>
            </a: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»;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Зелений лук;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М</a:t>
            </a: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айонез;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Лимон;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</a:rPr>
              <a:t>часник</a:t>
            </a:r>
            <a:endParaRPr lang="uk-UA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uk-UA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uk-UA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779912" y="1196752"/>
            <a:ext cx="2088232" cy="5328592"/>
          </a:xfrm>
          <a:prstGeom prst="rightBrace">
            <a:avLst>
              <a:gd name="adj1" fmla="val 8333"/>
              <a:gd name="adj2" fmla="val 460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2852936"/>
            <a:ext cx="2232248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E00"/>
                </a:solidFill>
                <a:latin typeface="Monotype Corsiva" pitchFamily="66" charset="0"/>
              </a:rPr>
              <a:t>1400 грн.</a:t>
            </a:r>
            <a:endParaRPr lang="ru-RU" b="1" dirty="0">
              <a:solidFill>
                <a:srgbClr val="007E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5554960" cy="633670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7E00"/>
                </a:solidFill>
                <a:latin typeface="Monotype Corsiva" pitchFamily="66" charset="0"/>
              </a:rPr>
              <a:t>Витрати на </a:t>
            </a:r>
            <a:r>
              <a:rPr lang="uk-UA" b="1" dirty="0" err="1" smtClean="0">
                <a:solidFill>
                  <a:srgbClr val="007E00"/>
                </a:solidFill>
                <a:latin typeface="Monotype Corsiva" pitchFamily="66" charset="0"/>
              </a:rPr>
              <a:t>інгрідієнти</a:t>
            </a:r>
            <a:r>
              <a:rPr lang="uk-UA" b="1" dirty="0" smtClean="0">
                <a:solidFill>
                  <a:srgbClr val="007E00"/>
                </a:solidFill>
                <a:latin typeface="Monotype Corsiva" pitchFamily="66" charset="0"/>
              </a:rPr>
              <a:t> для ввідних занять  грузинської  кухні: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Пшеничне борошно;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Яйця;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Пресовані дріжджі;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Вершкове масло;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Риба (тунець);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Помідори;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Морква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Олія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соняшникова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рафінована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Часник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Рис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круглозернистий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Курка;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Приправа.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292080" y="1124744"/>
            <a:ext cx="1296144" cy="475252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43608" y="404664"/>
          <a:ext cx="7560840" cy="5999791"/>
        </p:xfrm>
        <a:graphic>
          <a:graphicData uri="http://schemas.openxmlformats.org/presentationml/2006/ole">
            <p:oleObj spid="_x0000_s1026" name="Документ" r:id="rId3" imgW="6089994" imgH="4832094" progId="Word.Document.12">
              <p:embed/>
            </p:oleObj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1043608" y="476672"/>
            <a:ext cx="0" cy="547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532440" y="404664"/>
            <a:ext cx="0" cy="5544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43608" y="1628800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043608" y="2492896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43608" y="3429000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043608" y="4221088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43608" y="5085184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43608" y="5589240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 завершенню навчання передбачається:</a:t>
            </a:r>
          </a:p>
          <a:p>
            <a:pPr>
              <a:buFontTx/>
              <a:buChar char="-"/>
            </a:pP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Складання іспиту зі спеціалізації на практиці;</a:t>
            </a:r>
          </a:p>
          <a:p>
            <a:pPr>
              <a:buFontTx/>
              <a:buChar char="-"/>
            </a:pP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Вручення сертифікату;</a:t>
            </a:r>
          </a:p>
          <a:p>
            <a:pPr>
              <a:buNone/>
            </a:pP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-  Проведення співбесіди на вакантні посади у закладах харчування та прийняття за її результатами на роботу.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6246450" cy="445311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 rot="19543736">
            <a:off x="6153290" y="765719"/>
            <a:ext cx="1095334" cy="5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Monotype Corsiva" pitchFamily="66" charset="0"/>
              </a:rPr>
              <a:t>5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9503168">
            <a:off x="3996919" y="2094966"/>
            <a:ext cx="1720615" cy="545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Monotype Corsiva" pitchFamily="66" charset="0"/>
              </a:rPr>
              <a:t>4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9822946">
            <a:off x="2160369" y="4035575"/>
            <a:ext cx="2555431" cy="1259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9215092">
            <a:off x="728067" y="2841585"/>
            <a:ext cx="2661671" cy="1056409"/>
          </a:xfrm>
          <a:prstGeom prst="curvedDownArrow">
            <a:avLst>
              <a:gd name="adj1" fmla="val 25000"/>
              <a:gd name="adj2" fmla="val 50000"/>
              <a:gd name="adj3" fmla="val 40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Monotype Corsiva" pitchFamily="66" charset="0"/>
              </a:rPr>
              <a:t>1</a:t>
            </a:r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269045">
            <a:off x="1748960" y="3703379"/>
            <a:ext cx="176674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Monotype Corsiva" pitchFamily="66" charset="0"/>
              </a:rPr>
              <a:t>2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564904"/>
            <a:ext cx="4355976" cy="42930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A01866"/>
                </a:solidFill>
                <a:latin typeface="Monotype Corsiva" pitchFamily="66" charset="0"/>
              </a:rPr>
              <a:t>1 – вибір навчального закладу 14 днів;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A01866"/>
                </a:solidFill>
                <a:latin typeface="Monotype Corsiva" pitchFamily="66" charset="0"/>
              </a:rPr>
              <a:t>2 – вибір закладу харчування 14 днів;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A01866"/>
                </a:solidFill>
                <a:latin typeface="Monotype Corsiva" pitchFamily="66" charset="0"/>
              </a:rPr>
              <a:t>3 – підготовка до навчання 10 днів;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A01866"/>
                </a:solidFill>
                <a:latin typeface="Monotype Corsiva" pitchFamily="66" charset="0"/>
              </a:rPr>
              <a:t>4 – проходження занять 90 днів (120 год.);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A01866"/>
                </a:solidFill>
                <a:latin typeface="Monotype Corsiva" pitchFamily="66" charset="0"/>
              </a:rPr>
              <a:t>5 – отримання сертифікатів, місця роботи 4 дні</a:t>
            </a:r>
            <a:r>
              <a:rPr lang="uk-UA" sz="2400" b="1" dirty="0" smtClean="0">
                <a:solidFill>
                  <a:srgbClr val="A01866"/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A01866"/>
                </a:solidFill>
                <a:latin typeface="Monotype Corsiva" pitchFamily="66" charset="0"/>
              </a:rPr>
              <a:t>Загальна </a:t>
            </a:r>
            <a:r>
              <a:rPr lang="uk-UA" sz="2400" b="1" dirty="0" smtClean="0">
                <a:solidFill>
                  <a:srgbClr val="A01866"/>
                </a:solidFill>
                <a:latin typeface="Monotype Corsiva" pitchFamily="66" charset="0"/>
              </a:rPr>
              <a:t>тривалість реалізації проекту  108  днів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7" name="Блок-схема: магнитный диск 6"/>
          <p:cNvSpPr/>
          <p:nvPr/>
        </p:nvSpPr>
        <p:spPr>
          <a:xfrm rot="179217">
            <a:off x="773581" y="4485472"/>
            <a:ext cx="1875430" cy="73996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3203848" y="2708920"/>
            <a:ext cx="1584176" cy="9361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47864" y="4581128"/>
            <a:ext cx="41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Monotype Corsiva" pitchFamily="66" charset="0"/>
              </a:rPr>
              <a:t>3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5508104" y="1196752"/>
            <a:ext cx="1296144" cy="7200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7164288" y="188640"/>
            <a:ext cx="1080120" cy="64807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39552" y="69269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A01866"/>
                </a:solidFill>
                <a:latin typeface="Monotype Corsiva" pitchFamily="66" charset="0"/>
              </a:rPr>
              <a:t>Сітковий графік реалізації проекту</a:t>
            </a:r>
            <a:endParaRPr lang="ru-RU" sz="4000" dirty="0">
              <a:solidFill>
                <a:srgbClr val="A018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latin typeface="Monotype Corsiva" pitchFamily="66" charset="0"/>
              </a:rPr>
              <a:t>	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</a:rPr>
              <a:t>Мета –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професійний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itchFamily="66" charset="0"/>
              </a:rPr>
              <a:t>розвиток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підвищення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кваліфікації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</a:rPr>
              <a:t>  та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itchFamily="66" charset="0"/>
              </a:rPr>
              <a:t>шансів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</a:rPr>
              <a:t> при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працевлаштуванні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дітей-сиріт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</a:rPr>
              <a:t> та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дітей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багатодітних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itchFamily="66" charset="0"/>
              </a:rPr>
              <a:t>сімей</a:t>
            </a:r>
            <a:endParaRPr lang="ru-RU" sz="54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6600" b="1" dirty="0" smtClean="0">
                <a:solidFill>
                  <a:srgbClr val="DA101E"/>
                </a:solidFill>
                <a:latin typeface="Monotype Corsiva" pitchFamily="66" charset="0"/>
              </a:rPr>
              <a:t>Дякуємо за увагу!</a:t>
            </a:r>
            <a:endParaRPr lang="ru-RU" sz="16600" b="1" dirty="0">
              <a:solidFill>
                <a:srgbClr val="DA101E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5400" b="1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Ініціатори проекту студентки </a:t>
            </a:r>
            <a:r>
              <a:rPr lang="en-US" sz="5400" b="1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V</a:t>
            </a:r>
            <a:r>
              <a:rPr lang="uk-UA" sz="5400" b="1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курсу, </a:t>
            </a:r>
            <a:r>
              <a:rPr lang="uk-UA" sz="5400" b="1" i="1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ФЕМ</a:t>
            </a:r>
            <a:r>
              <a:rPr lang="uk-UA" sz="5400" b="1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, групи </a:t>
            </a:r>
            <a:r>
              <a:rPr lang="uk-UA" sz="5400" b="1" i="1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МО</a:t>
            </a:r>
            <a:r>
              <a:rPr lang="uk-UA" sz="5400" b="1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– 50 </a:t>
            </a:r>
          </a:p>
          <a:p>
            <a:pPr algn="ctr">
              <a:buNone/>
            </a:pPr>
            <a:r>
              <a:rPr lang="uk-UA" sz="5400" b="1" i="1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Корнієць</a:t>
            </a:r>
            <a:r>
              <a:rPr lang="uk-UA" sz="5400" b="1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Марина Іванівна</a:t>
            </a:r>
          </a:p>
          <a:p>
            <a:pPr algn="ctr">
              <a:buNone/>
            </a:pPr>
            <a:r>
              <a:rPr lang="uk-UA" sz="5400" b="1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Токарева </a:t>
            </a:r>
            <a:r>
              <a:rPr lang="uk-UA" sz="5400" b="1" i="1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Аніта</a:t>
            </a:r>
            <a:r>
              <a:rPr lang="uk-UA" sz="5400" b="1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Олегівна</a:t>
            </a:r>
            <a:endParaRPr lang="ru-RU" sz="5400" b="1" i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err="1">
                <a:latin typeface="Monotype Corsiva" pitchFamily="66" charset="0"/>
              </a:rPr>
              <a:t>Житомирський</a:t>
            </a:r>
            <a:r>
              <a:rPr lang="ru-RU" sz="2800" b="1" i="1" dirty="0">
                <a:latin typeface="Monotype Corsiva" pitchFamily="66" charset="0"/>
              </a:rPr>
              <a:t> </a:t>
            </a:r>
            <a:r>
              <a:rPr lang="ru-RU" sz="2800" b="1" i="1" dirty="0" err="1">
                <a:latin typeface="Monotype Corsiva" pitchFamily="66" charset="0"/>
              </a:rPr>
              <a:t>професійний</a:t>
            </a:r>
            <a:r>
              <a:rPr lang="ru-RU" sz="2800" b="1" i="1" dirty="0">
                <a:latin typeface="Monotype Corsiva" pitchFamily="66" charset="0"/>
              </a:rPr>
              <a:t> </a:t>
            </a:r>
            <a:r>
              <a:rPr lang="ru-RU" sz="2800" b="1" i="1" dirty="0" err="1">
                <a:latin typeface="Monotype Corsiva" pitchFamily="66" charset="0"/>
              </a:rPr>
              <a:t>ліцей</a:t>
            </a:r>
            <a:r>
              <a:rPr lang="ru-RU" sz="2800" b="1" i="1" dirty="0">
                <a:latin typeface="Monotype Corsiva" pitchFamily="66" charset="0"/>
              </a:rPr>
              <a:t> </a:t>
            </a:r>
            <a:r>
              <a:rPr lang="ru-RU" sz="2800" b="1" i="1" dirty="0" err="1">
                <a:latin typeface="Monotype Corsiva" pitchFamily="66" charset="0"/>
              </a:rPr>
              <a:t>харчових</a:t>
            </a:r>
            <a:r>
              <a:rPr lang="ru-RU" sz="2800" b="1" i="1" dirty="0"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latin typeface="Monotype Corsiva" pitchFamily="66" charset="0"/>
              </a:rPr>
              <a:t>технологій</a:t>
            </a:r>
            <a:r>
              <a:rPr lang="ru-RU" sz="2800" b="1" i="1" dirty="0" smtClean="0">
                <a:latin typeface="Monotype Corsiva" pitchFamily="66" charset="0"/>
              </a:rPr>
              <a:t> </a:t>
            </a:r>
            <a:r>
              <a:rPr lang="en-US" sz="2800" b="1" i="1" dirty="0" smtClean="0">
                <a:latin typeface="Monotype Corsiva" pitchFamily="66" charset="0"/>
              </a:rPr>
              <a:t>II </a:t>
            </a:r>
            <a:r>
              <a:rPr lang="ru-RU" sz="2800" b="1" i="1" dirty="0" err="1" smtClean="0">
                <a:latin typeface="Monotype Corsiva" pitchFamily="66" charset="0"/>
              </a:rPr>
              <a:t>р</a:t>
            </a:r>
            <a:r>
              <a:rPr lang="uk-UA" sz="2800" b="1" i="1" dirty="0" err="1" smtClean="0">
                <a:latin typeface="Monotype Corsiva" pitchFamily="66" charset="0"/>
              </a:rPr>
              <a:t>івня</a:t>
            </a:r>
            <a:r>
              <a:rPr lang="uk-UA" sz="2800" b="1" i="1" dirty="0" smtClean="0">
                <a:latin typeface="Monotype Corsiva" pitchFamily="66" charset="0"/>
              </a:rPr>
              <a:t> акредитації</a:t>
            </a:r>
            <a:endParaRPr lang="ru-RU" sz="2800" b="1" i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Monotype Corsiva" pitchFamily="66" charset="0"/>
              </a:rPr>
              <a:t>10014</a:t>
            </a:r>
            <a:r>
              <a:rPr lang="ru-RU" sz="2800" b="1" i="1" dirty="0">
                <a:latin typeface="Monotype Corsiva" pitchFamily="66" charset="0"/>
              </a:rPr>
              <a:t>, м.Житомир, </a:t>
            </a:r>
            <a:r>
              <a:rPr lang="ru-RU" sz="2800" b="1" i="1" dirty="0" err="1">
                <a:latin typeface="Monotype Corsiva" pitchFamily="66" charset="0"/>
              </a:rPr>
              <a:t>вул</a:t>
            </a:r>
            <a:r>
              <a:rPr lang="ru-RU" sz="2800" b="1" i="1" dirty="0">
                <a:latin typeface="Monotype Corsiva" pitchFamily="66" charset="0"/>
              </a:rPr>
              <a:t>. </a:t>
            </a:r>
            <a:r>
              <a:rPr lang="ru-RU" sz="2800" b="1" i="1" dirty="0" err="1">
                <a:latin typeface="Monotype Corsiva" pitchFamily="66" charset="0"/>
              </a:rPr>
              <a:t>Львівська</a:t>
            </a:r>
            <a:r>
              <a:rPr lang="ru-RU" sz="2800" b="1" i="1" dirty="0">
                <a:latin typeface="Monotype Corsiva" pitchFamily="66" charset="0"/>
              </a:rPr>
              <a:t>, 20-а</a:t>
            </a:r>
          </a:p>
          <a:p>
            <a:pPr algn="ctr">
              <a:buNone/>
            </a:pPr>
            <a:r>
              <a:rPr lang="ru-RU" sz="2800" b="1" i="1" dirty="0">
                <a:latin typeface="Monotype Corsiva" pitchFamily="66" charset="0"/>
              </a:rPr>
              <a:t>( 8-0412) 22-45-57, 22-64-70</a:t>
            </a:r>
          </a:p>
          <a:p>
            <a:pPr algn="ctr">
              <a:buNone/>
            </a:pPr>
            <a:endParaRPr lang="ru-RU" b="1" i="1" dirty="0"/>
          </a:p>
        </p:txBody>
      </p:sp>
      <p:pic>
        <p:nvPicPr>
          <p:cNvPr id="4" name="Рисунок 3" descr="i3NFxFDKsr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996952"/>
            <a:ext cx="4627488" cy="347061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400" b="1" dirty="0" smtClean="0">
                <a:solidFill>
                  <a:srgbClr val="007E00"/>
                </a:solidFill>
                <a:latin typeface="Monotype Corsiva" pitchFamily="66" charset="0"/>
              </a:rPr>
              <a:t>Формування навчальних груп:</a:t>
            </a:r>
          </a:p>
          <a:p>
            <a:pPr>
              <a:buFontTx/>
              <a:buChar char="-"/>
            </a:pPr>
            <a:r>
              <a:rPr lang="uk-UA" sz="4400" b="1" dirty="0" smtClean="0">
                <a:solidFill>
                  <a:srgbClr val="007E00"/>
                </a:solidFill>
                <a:latin typeface="Monotype Corsiva" pitchFamily="66" charset="0"/>
              </a:rPr>
              <a:t>Анкетування та аналіз рівня успішності;</a:t>
            </a:r>
          </a:p>
          <a:p>
            <a:pPr>
              <a:buFontTx/>
              <a:buChar char="-"/>
            </a:pPr>
            <a:r>
              <a:rPr lang="uk-UA" sz="4400" b="1" dirty="0" smtClean="0">
                <a:solidFill>
                  <a:srgbClr val="007E00"/>
                </a:solidFill>
                <a:latin typeface="Monotype Corsiva" pitchFamily="66" charset="0"/>
              </a:rPr>
              <a:t>Проведення профорієнтаційної роботи за результатами проведення тестів;</a:t>
            </a:r>
          </a:p>
          <a:p>
            <a:pPr>
              <a:buNone/>
            </a:pPr>
            <a:r>
              <a:rPr lang="uk-UA" sz="4400" b="1" dirty="0" smtClean="0">
                <a:solidFill>
                  <a:srgbClr val="007E00"/>
                </a:solidFill>
                <a:latin typeface="Monotype Corsiva" pitchFamily="66" charset="0"/>
              </a:rPr>
              <a:t>-  Проведення співбесіди та формування груп.</a:t>
            </a:r>
            <a:endParaRPr lang="ru-RU" sz="4400" b="1" dirty="0">
              <a:solidFill>
                <a:srgbClr val="007E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Анкета:</a:t>
            </a:r>
          </a:p>
          <a:p>
            <a:pPr marL="514350" indent="-514350" algn="ctr">
              <a:buAutoNum type="arabicParenR"/>
            </a:pPr>
            <a:r>
              <a:rPr lang="uk-UA" sz="3600" b="1" i="1" dirty="0" smtClean="0">
                <a:solidFill>
                  <a:srgbClr val="002060"/>
                </a:solidFill>
                <a:latin typeface="Monotype Corsiva" pitchFamily="66" charset="0"/>
              </a:rPr>
              <a:t>Чи подобається вам готувати?</a:t>
            </a:r>
          </a:p>
          <a:p>
            <a:pPr marL="514350" indent="-514350" algn="ctr">
              <a:buNone/>
            </a:pPr>
            <a:r>
              <a:rPr lang="uk-UA" sz="3600" b="1" i="1" dirty="0" smtClean="0">
                <a:solidFill>
                  <a:srgbClr val="002060"/>
                </a:solidFill>
                <a:latin typeface="Monotype Corsiva" pitchFamily="66" charset="0"/>
              </a:rPr>
              <a:t>2) Яка ваша найулюбленіша страва?</a:t>
            </a:r>
          </a:p>
          <a:p>
            <a:pPr marL="514350" indent="-514350" algn="ctr">
              <a:buNone/>
            </a:pPr>
            <a:r>
              <a:rPr lang="uk-UA" sz="3600" b="1" i="1" dirty="0" smtClean="0">
                <a:solidFill>
                  <a:srgbClr val="002060"/>
                </a:solidFill>
                <a:latin typeface="Monotype Corsiva" pitchFamily="66" charset="0"/>
              </a:rPr>
              <a:t>3)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Яку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страву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ви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готуєте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найкраще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</a:p>
          <a:p>
            <a:pPr marL="514350" indent="-514350" algn="ctr">
              <a:buNone/>
            </a:pPr>
            <a:r>
              <a:rPr lang="uk-UA" sz="3600" b="1" i="1" dirty="0" smtClean="0">
                <a:solidFill>
                  <a:srgbClr val="002060"/>
                </a:solidFill>
                <a:latin typeface="Monotype Corsiva" pitchFamily="66" charset="0"/>
              </a:rPr>
              <a:t>4) Яку кухню ви б хотіли опанувати?</a:t>
            </a:r>
          </a:p>
          <a:p>
            <a:pPr marL="514350" indent="-514350" algn="ctr">
              <a:buNone/>
            </a:pPr>
            <a:r>
              <a:rPr lang="uk-UA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А) Італійська</a:t>
            </a:r>
          </a:p>
          <a:p>
            <a:pPr marL="514350" indent="-514350" algn="ctr">
              <a:buNone/>
            </a:pPr>
            <a:r>
              <a:rPr lang="uk-UA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Б) Японська</a:t>
            </a:r>
          </a:p>
          <a:p>
            <a:pPr marL="514350" indent="-514350" algn="ctr">
              <a:buNone/>
            </a:pPr>
            <a:r>
              <a:rPr lang="uk-UA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В) Грузинська</a:t>
            </a:r>
          </a:p>
          <a:p>
            <a:pPr marL="514350" indent="-514350" algn="ctr">
              <a:buNone/>
            </a:pPr>
            <a:r>
              <a:rPr lang="uk-UA" sz="3600" b="1" i="1" dirty="0" smtClean="0">
                <a:solidFill>
                  <a:srgbClr val="002060"/>
                </a:solidFill>
                <a:latin typeface="Monotype Corsiva" pitchFamily="66" charset="0"/>
              </a:rPr>
              <a:t>5) Чи готові ви приділити для цього час?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424936" cy="57606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800" b="1" i="1" dirty="0" smtClean="0">
                <a:latin typeface="Monotype Corsiva" pitchFamily="66" charset="0"/>
              </a:rPr>
              <a:t>	З метою визначення  кількості студентів для подальшого навчання будуть застосовані наступні профорієнтаційні програми:</a:t>
            </a:r>
            <a:endParaRPr lang="ru-RU" sz="2800" b="1" i="1" dirty="0" smtClean="0">
              <a:latin typeface="Monotype Corsiva" pitchFamily="66" charset="0"/>
            </a:endParaRPr>
          </a:p>
          <a:p>
            <a:pPr algn="just"/>
            <a:r>
              <a:rPr lang="ru-RU" sz="2800" b="1" i="1" dirty="0" err="1" smtClean="0">
                <a:latin typeface="Monotype Corsiva" pitchFamily="66" charset="0"/>
              </a:rPr>
              <a:t>Профорієнтатор</a:t>
            </a:r>
            <a:r>
              <a:rPr lang="ru-RU" sz="2800" b="1" i="1" dirty="0" smtClean="0">
                <a:latin typeface="Monotype Corsiva" pitchFamily="66" charset="0"/>
              </a:rPr>
              <a:t> – </a:t>
            </a:r>
            <a:r>
              <a:rPr lang="en-US" sz="2800" b="1" i="1" dirty="0" smtClean="0">
                <a:latin typeface="Monotype Corsiva" pitchFamily="66" charset="0"/>
              </a:rPr>
              <a:t>UA</a:t>
            </a:r>
            <a:r>
              <a:rPr lang="uk-UA" sz="2800" b="1" i="1" dirty="0" smtClean="0">
                <a:latin typeface="Monotype Corsiva" pitchFamily="66" charset="0"/>
              </a:rPr>
              <a:t> </a:t>
            </a:r>
            <a:r>
              <a:rPr lang="en-US" sz="2800" i="1" dirty="0" smtClean="0">
                <a:latin typeface="Monotype Corsiva" pitchFamily="66" charset="0"/>
              </a:rPr>
              <a:t>-</a:t>
            </a:r>
            <a:r>
              <a:rPr lang="uk-UA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комп’ютерний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діагностичний</a:t>
            </a:r>
            <a:r>
              <a:rPr lang="ru-RU" sz="2800" i="1" dirty="0" smtClean="0">
                <a:latin typeface="Monotype Corsiva" pitchFamily="66" charset="0"/>
              </a:rPr>
              <a:t> комплекс, </a:t>
            </a:r>
            <a:r>
              <a:rPr lang="ru-RU" sz="2800" i="1" dirty="0" err="1" smtClean="0">
                <a:latin typeface="Monotype Corsiva" pitchFamily="66" charset="0"/>
              </a:rPr>
              <a:t>що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призначений</a:t>
            </a:r>
            <a:r>
              <a:rPr lang="ru-RU" sz="2800" i="1" dirty="0" smtClean="0">
                <a:latin typeface="Monotype Corsiva" pitchFamily="66" charset="0"/>
              </a:rPr>
              <a:t> для </a:t>
            </a:r>
            <a:r>
              <a:rPr lang="ru-RU" sz="2800" i="1" dirty="0" err="1" smtClean="0">
                <a:latin typeface="Monotype Corsiva" pitchFamily="66" charset="0"/>
              </a:rPr>
              <a:t>профорієнтаційної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роботи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з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учнями</a:t>
            </a:r>
            <a:r>
              <a:rPr lang="ru-RU" sz="2800" i="1" dirty="0" smtClean="0">
                <a:latin typeface="Monotype Corsiva" pitchFamily="66" charset="0"/>
              </a:rPr>
              <a:t> 7-11-х </a:t>
            </a:r>
            <a:r>
              <a:rPr lang="ru-RU" sz="2800" i="1" dirty="0" err="1" smtClean="0">
                <a:latin typeface="Monotype Corsiva" pitchFamily="66" charset="0"/>
              </a:rPr>
              <a:t>класів</a:t>
            </a:r>
            <a:r>
              <a:rPr lang="ru-RU" sz="2800" i="1" dirty="0" smtClean="0">
                <a:latin typeface="Monotype Corsiva" pitchFamily="66" charset="0"/>
              </a:rPr>
              <a:t> та </a:t>
            </a:r>
            <a:r>
              <a:rPr lang="ru-RU" sz="2800" i="1" dirty="0" err="1" smtClean="0">
                <a:latin typeface="Monotype Corsiva" pitchFamily="66" charset="0"/>
              </a:rPr>
              <a:t>абітурієнтами</a:t>
            </a:r>
            <a:r>
              <a:rPr lang="ru-RU" sz="2800" i="1" dirty="0" smtClean="0">
                <a:latin typeface="Monotype Corsiva" pitchFamily="66" charset="0"/>
              </a:rPr>
              <a:t>, </a:t>
            </a:r>
            <a:r>
              <a:rPr lang="ru-RU" sz="2800" i="1" dirty="0" err="1" smtClean="0">
                <a:latin typeface="Monotype Corsiva" pitchFamily="66" charset="0"/>
              </a:rPr>
              <a:t>з</a:t>
            </a:r>
            <a:r>
              <a:rPr lang="ru-RU" sz="2800" i="1" dirty="0" smtClean="0">
                <a:latin typeface="Monotype Corsiva" pitchFamily="66" charset="0"/>
              </a:rPr>
              <a:t> метою </a:t>
            </a:r>
            <a:r>
              <a:rPr lang="ru-RU" sz="2800" i="1" dirty="0" err="1" smtClean="0">
                <a:latin typeface="Monotype Corsiva" pitchFamily="66" charset="0"/>
              </a:rPr>
              <a:t>визначення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професійної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спрямованості</a:t>
            </a:r>
            <a:r>
              <a:rPr lang="ru-RU" sz="2800" i="1" dirty="0" smtClean="0">
                <a:latin typeface="Monotype Corsiva" pitchFamily="66" charset="0"/>
              </a:rPr>
              <a:t>, </a:t>
            </a:r>
            <a:r>
              <a:rPr lang="ru-RU" sz="2800" i="1" dirty="0" err="1" smtClean="0">
                <a:latin typeface="Monotype Corsiva" pitchFamily="66" charset="0"/>
              </a:rPr>
              <a:t>формування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профільних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класів</a:t>
            </a:r>
            <a:r>
              <a:rPr lang="ru-RU" sz="2800" i="1" dirty="0" smtClean="0">
                <a:latin typeface="Monotype Corsiva" pitchFamily="66" charset="0"/>
              </a:rPr>
              <a:t>, </a:t>
            </a:r>
            <a:r>
              <a:rPr lang="ru-RU" sz="2800" i="1" dirty="0" err="1" smtClean="0">
                <a:latin typeface="Monotype Corsiva" pitchFamily="66" charset="0"/>
              </a:rPr>
              <a:t>вибору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середніх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спеціальних</a:t>
            </a:r>
            <a:r>
              <a:rPr lang="ru-RU" sz="2800" i="1" dirty="0" smtClean="0">
                <a:latin typeface="Monotype Corsiva" pitchFamily="66" charset="0"/>
              </a:rPr>
              <a:t> та/</a:t>
            </a:r>
            <a:r>
              <a:rPr lang="ru-RU" sz="2800" i="1" dirty="0" err="1" smtClean="0">
                <a:latin typeface="Monotype Corsiva" pitchFamily="66" charset="0"/>
              </a:rPr>
              <a:t>або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вищих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навчальних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закладів</a:t>
            </a:r>
            <a:r>
              <a:rPr lang="ru-RU" sz="2800" i="1" dirty="0" smtClean="0">
                <a:latin typeface="Monotype Corsiva" pitchFamily="66" charset="0"/>
              </a:rPr>
              <a:t>, </a:t>
            </a:r>
            <a:r>
              <a:rPr lang="ru-RU" sz="2800" i="1" dirty="0" err="1" smtClean="0">
                <a:latin typeface="Monotype Corsiva" pitchFamily="66" charset="0"/>
              </a:rPr>
              <a:t>факультетів</a:t>
            </a:r>
            <a:r>
              <a:rPr lang="ru-RU" sz="2800" i="1" dirty="0" smtClean="0">
                <a:latin typeface="Monotype Corsiva" pitchFamily="66" charset="0"/>
              </a:rPr>
              <a:t> (</a:t>
            </a:r>
            <a:r>
              <a:rPr lang="ru-RU" sz="2800" i="1" dirty="0" err="1" smtClean="0">
                <a:latin typeface="Monotype Corsiva" pitchFamily="66" charset="0"/>
              </a:rPr>
              <a:t>спеціальностей</a:t>
            </a:r>
            <a:r>
              <a:rPr lang="ru-RU" sz="2800" i="1" dirty="0" smtClean="0">
                <a:latin typeface="Monotype Corsiva" pitchFamily="66" charset="0"/>
              </a:rPr>
              <a:t>).</a:t>
            </a:r>
          </a:p>
          <a:p>
            <a:pPr algn="just"/>
            <a:r>
              <a:rPr lang="ru-RU" sz="2800" b="1" i="1" dirty="0" smtClean="0">
                <a:latin typeface="Monotype Corsiva" pitchFamily="66" charset="0"/>
              </a:rPr>
              <a:t>.</a:t>
            </a:r>
            <a:r>
              <a:rPr lang="ru-RU" sz="2800" b="1" i="1" dirty="0" err="1" smtClean="0">
                <a:latin typeface="Monotype Corsiva" pitchFamily="66" charset="0"/>
              </a:rPr>
              <a:t>Профкар’єра</a:t>
            </a:r>
            <a:r>
              <a:rPr lang="ru-RU" sz="2800" i="1" dirty="0" smtClean="0">
                <a:latin typeface="Monotype Corsiva" pitchFamily="66" charset="0"/>
              </a:rPr>
              <a:t> - </a:t>
            </a:r>
            <a:r>
              <a:rPr lang="ru-RU" sz="2800" i="1" dirty="0" err="1" smtClean="0">
                <a:latin typeface="Monotype Corsiva" pitchFamily="66" charset="0"/>
              </a:rPr>
              <a:t>комп’ютерний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діагностичний</a:t>
            </a:r>
            <a:r>
              <a:rPr lang="ru-RU" sz="2800" i="1" dirty="0" smtClean="0">
                <a:latin typeface="Monotype Corsiva" pitchFamily="66" charset="0"/>
              </a:rPr>
              <a:t> комплекс, </a:t>
            </a:r>
            <a:r>
              <a:rPr lang="ru-RU" sz="2800" i="1" dirty="0" err="1" smtClean="0">
                <a:latin typeface="Monotype Corsiva" pitchFamily="66" charset="0"/>
              </a:rPr>
              <a:t>що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призначений</a:t>
            </a:r>
            <a:r>
              <a:rPr lang="ru-RU" sz="2800" i="1" dirty="0" smtClean="0">
                <a:latin typeface="Monotype Corsiva" pitchFamily="66" charset="0"/>
              </a:rPr>
              <a:t> для </a:t>
            </a:r>
            <a:r>
              <a:rPr lang="ru-RU" sz="2800" i="1" dirty="0" err="1" smtClean="0">
                <a:latin typeface="Monotype Corsiva" pitchFamily="66" charset="0"/>
              </a:rPr>
              <a:t>профорієнтаційної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роботи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з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молоддю</a:t>
            </a:r>
            <a:r>
              <a:rPr lang="ru-RU" sz="2800" i="1" dirty="0" smtClean="0">
                <a:latin typeface="Monotype Corsiva" pitchFamily="66" charset="0"/>
              </a:rPr>
              <a:t>, </a:t>
            </a:r>
            <a:r>
              <a:rPr lang="ru-RU" sz="2800" i="1" dirty="0" err="1" smtClean="0">
                <a:latin typeface="Monotype Corsiva" pitchFamily="66" charset="0"/>
              </a:rPr>
              <a:t>сприяння</a:t>
            </a:r>
            <a:r>
              <a:rPr lang="ru-RU" sz="2800" i="1" dirty="0" smtClean="0">
                <a:latin typeface="Monotype Corsiva" pitchFamily="66" charset="0"/>
              </a:rPr>
              <a:t> у </a:t>
            </a:r>
            <a:r>
              <a:rPr lang="ru-RU" sz="2800" i="1" dirty="0" err="1" smtClean="0">
                <a:latin typeface="Monotype Corsiva" pitchFamily="66" charset="0"/>
              </a:rPr>
              <a:t>працевлаштуванні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випускників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вишів</a:t>
            </a:r>
            <a:r>
              <a:rPr lang="ru-RU" sz="2800" i="1" dirty="0" smtClean="0">
                <a:latin typeface="Monotype Corsiva" pitchFamily="66" charset="0"/>
              </a:rPr>
              <a:t>, </a:t>
            </a:r>
            <a:r>
              <a:rPr lang="ru-RU" sz="2800" i="1" dirty="0" err="1" smtClean="0">
                <a:latin typeface="Monotype Corsiva" pitchFamily="66" charset="0"/>
              </a:rPr>
              <a:t>особистісного</a:t>
            </a:r>
            <a:r>
              <a:rPr lang="ru-RU" sz="2800" i="1" dirty="0" smtClean="0">
                <a:latin typeface="Monotype Corsiva" pitchFamily="66" charset="0"/>
              </a:rPr>
              <a:t> та </a:t>
            </a:r>
            <a:r>
              <a:rPr lang="ru-RU" sz="2800" i="1" dirty="0" err="1" smtClean="0">
                <a:latin typeface="Monotype Corsiva" pitchFamily="66" charset="0"/>
              </a:rPr>
              <a:t>професійного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зростання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молодих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фахівців</a:t>
            </a:r>
            <a:r>
              <a:rPr lang="ru-RU" sz="2800" i="1" dirty="0" smtClean="0">
                <a:latin typeface="Monotype Corsiva" pitchFamily="66" charset="0"/>
              </a:rPr>
              <a:t>, </a:t>
            </a:r>
            <a:r>
              <a:rPr lang="ru-RU" sz="2800" i="1" dirty="0" err="1" smtClean="0">
                <a:latin typeface="Monotype Corsiva" pitchFamily="66" charset="0"/>
              </a:rPr>
              <a:t>ефективної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взаємодії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між</a:t>
            </a:r>
            <a:r>
              <a:rPr lang="ru-RU" sz="2800" i="1" dirty="0" smtClean="0">
                <a:latin typeface="Monotype Corsiva" pitchFamily="66" charset="0"/>
              </a:rPr>
              <a:t> студентами та </a:t>
            </a:r>
            <a:r>
              <a:rPr lang="ru-RU" sz="2800" i="1" dirty="0" err="1" smtClean="0">
                <a:latin typeface="Monotype Corsiva" pitchFamily="66" charset="0"/>
              </a:rPr>
              <a:t>компаніями-роботодавцями</a:t>
            </a:r>
            <a:r>
              <a:rPr lang="ru-RU" sz="2800" i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800" b="1" dirty="0" smtClean="0">
                <a:solidFill>
                  <a:srgbClr val="FF0066"/>
                </a:solidFill>
                <a:latin typeface="Monotype Corsiva" pitchFamily="66" charset="0"/>
              </a:rPr>
              <a:t>Планується формування 3 груп (по 5 осіб в кожній) термін навчання 3 місяці ( 120 годин)</a:t>
            </a:r>
          </a:p>
          <a:p>
            <a:pPr algn="ctr">
              <a:buNone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Напрями спеціалізації:</a:t>
            </a:r>
          </a:p>
          <a:p>
            <a:pPr>
              <a:buFontTx/>
              <a:buChar char="-"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Італійська кухня;</a:t>
            </a:r>
          </a:p>
          <a:p>
            <a:pPr>
              <a:buFontTx/>
              <a:buChar char="-"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Японська кухня;</a:t>
            </a:r>
          </a:p>
          <a:p>
            <a:pPr>
              <a:buNone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Грузинська кухня.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i="1" dirty="0" smtClean="0">
                <a:latin typeface="Monotype Corsiva" pitchFamily="66" charset="0"/>
              </a:rPr>
              <a:t>Класична </a:t>
            </a:r>
            <a:r>
              <a:rPr lang="uk-UA" sz="4000" b="1" i="1" dirty="0">
                <a:latin typeface="Monotype Corsiva" pitchFamily="66" charset="0"/>
              </a:rPr>
              <a:t>італійська кухня «</a:t>
            </a:r>
            <a:r>
              <a:rPr lang="en-US" sz="4000" b="1" i="1" dirty="0">
                <a:latin typeface="Monotype Corsiva" pitchFamily="66" charset="0"/>
              </a:rPr>
              <a:t>Primavera</a:t>
            </a:r>
            <a:r>
              <a:rPr lang="uk-UA" sz="4000" b="1" i="1" dirty="0">
                <a:latin typeface="Monotype Corsiva" pitchFamily="66" charset="0"/>
              </a:rPr>
              <a:t>»</a:t>
            </a:r>
            <a:endParaRPr lang="ru-RU" sz="4000" b="1" i="1" dirty="0">
              <a:latin typeface="Monotype Corsiva" pitchFamily="66" charset="0"/>
            </a:endParaRPr>
          </a:p>
        </p:txBody>
      </p:sp>
      <p:pic>
        <p:nvPicPr>
          <p:cNvPr id="5" name="Рисунок 4" descr="2114_700x500_di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4197846" cy="2998461"/>
          </a:xfrm>
          <a:prstGeom prst="rect">
            <a:avLst/>
          </a:prstGeom>
        </p:spPr>
      </p:pic>
      <p:pic>
        <p:nvPicPr>
          <p:cNvPr id="6" name="Рисунок 5" descr="53662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4248472" cy="3034623"/>
          </a:xfrm>
          <a:prstGeom prst="rect">
            <a:avLst/>
          </a:prstGeom>
        </p:spPr>
      </p:pic>
      <p:pic>
        <p:nvPicPr>
          <p:cNvPr id="8" name="Рисунок 7" descr="ContentImageHand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29681"/>
            <a:ext cx="4845918" cy="292831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20072" y="4581128"/>
          <a:ext cx="3744416" cy="1188720"/>
        </p:xfrm>
        <a:graphic>
          <a:graphicData uri="http://schemas.openxmlformats.org/drawingml/2006/table">
            <a:tbl>
              <a:tblPr/>
              <a:tblGrid>
                <a:gridCol w="3744416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22222"/>
                          </a:solidFill>
                          <a:latin typeface="Monotype Corsiva" pitchFamily="66" charset="0"/>
                        </a:rPr>
                        <a:t/>
                      </a:r>
                      <a:br>
                        <a:rPr lang="ru-RU" dirty="0">
                          <a:solidFill>
                            <a:srgbClr val="222222"/>
                          </a:solidFill>
                          <a:latin typeface="Monotype Corsiva" pitchFamily="66" charset="0"/>
                        </a:rPr>
                      </a:br>
                      <a:r>
                        <a:rPr lang="ru-RU" dirty="0" err="1">
                          <a:solidFill>
                            <a:srgbClr val="222222"/>
                          </a:solidFill>
                          <a:latin typeface="Monotype Corsiva" pitchFamily="66" charset="0"/>
                        </a:rPr>
                        <a:t>вул</a:t>
                      </a:r>
                      <a:r>
                        <a:rPr lang="ru-RU" dirty="0">
                          <a:solidFill>
                            <a:srgbClr val="222222"/>
                          </a:solidFill>
                          <a:latin typeface="Monotype Corsiva" pitchFamily="66" charset="0"/>
                        </a:rPr>
                        <a:t>. </a:t>
                      </a:r>
                      <a:r>
                        <a:rPr lang="ru-RU" dirty="0" err="1">
                          <a:solidFill>
                            <a:srgbClr val="222222"/>
                          </a:solidFill>
                          <a:latin typeface="Monotype Corsiva" pitchFamily="66" charset="0"/>
                        </a:rPr>
                        <a:t>Замкова</a:t>
                      </a:r>
                      <a:r>
                        <a:rPr lang="ru-RU" dirty="0">
                          <a:solidFill>
                            <a:srgbClr val="222222"/>
                          </a:solidFill>
                          <a:latin typeface="Monotype Corsiva" pitchFamily="66" charset="0"/>
                        </a:rPr>
                        <a:t>, Житомир, </a:t>
                      </a:r>
                      <a:r>
                        <a:rPr lang="ru-RU" dirty="0" err="1">
                          <a:solidFill>
                            <a:srgbClr val="222222"/>
                          </a:solidFill>
                          <a:latin typeface="Monotype Corsiva" pitchFamily="66" charset="0"/>
                        </a:rPr>
                        <a:t>Житомирська</a:t>
                      </a:r>
                      <a:r>
                        <a:rPr lang="ru-RU" dirty="0">
                          <a:solidFill>
                            <a:srgbClr val="222222"/>
                          </a:solidFill>
                          <a:latin typeface="Monotype Corsiva" pitchFamily="66" charset="0"/>
                        </a:rPr>
                        <a:t> область, 10002</a:t>
                      </a:r>
                      <a:br>
                        <a:rPr lang="ru-RU" dirty="0">
                          <a:solidFill>
                            <a:srgbClr val="222222"/>
                          </a:solidFill>
                          <a:latin typeface="Monotype Corsiva" pitchFamily="66" charset="0"/>
                        </a:rPr>
                      </a:br>
                      <a:r>
                        <a:rPr lang="ru-RU" dirty="0" smtClean="0">
                          <a:solidFill>
                            <a:srgbClr val="222222"/>
                          </a:solidFill>
                          <a:latin typeface="Monotype Corsiva" pitchFamily="66" charset="0"/>
                        </a:rPr>
                        <a:t>тел. 0412 </a:t>
                      </a:r>
                      <a:r>
                        <a:rPr lang="ru-RU" dirty="0">
                          <a:solidFill>
                            <a:srgbClr val="222222"/>
                          </a:solidFill>
                          <a:latin typeface="Monotype Corsiva" pitchFamily="66" charset="0"/>
                        </a:rPr>
                        <a:t>558 914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500</TotalTime>
  <Words>452</Words>
  <Application>Microsoft Office PowerPoint</Application>
  <PresentationFormat>Экран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Документ Microsoft Office Word</vt:lpstr>
      <vt:lpstr>Проект професійного розвитку випускників ВНЗ за спеціальністю кухар-офіціант та кухар-кондитер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2000 грн.</vt:lpstr>
      <vt:lpstr>1400 грн.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«Шляхи вирішення проблеми дітей – сиріт  та дітей з багатодітних сімей при працевлаштуванні.»</dc:title>
  <dc:creator>ANITA</dc:creator>
  <cp:lastModifiedBy>ANITA</cp:lastModifiedBy>
  <cp:revision>54</cp:revision>
  <dcterms:created xsi:type="dcterms:W3CDTF">2013-12-05T00:05:22Z</dcterms:created>
  <dcterms:modified xsi:type="dcterms:W3CDTF">2013-12-16T21:04:19Z</dcterms:modified>
</cp:coreProperties>
</file>